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6" r:id="rId2"/>
    <p:sldMasterId id="2147483662" r:id="rId3"/>
  </p:sldMasterIdLst>
  <p:notesMasterIdLst>
    <p:notesMasterId r:id="rId26"/>
  </p:notesMasterIdLst>
  <p:handoutMasterIdLst>
    <p:handoutMasterId r:id="rId27"/>
  </p:handoutMasterIdLst>
  <p:sldIdLst>
    <p:sldId id="266" r:id="rId4"/>
    <p:sldId id="313" r:id="rId5"/>
    <p:sldId id="314" r:id="rId6"/>
    <p:sldId id="321" r:id="rId7"/>
    <p:sldId id="346" r:id="rId8"/>
    <p:sldId id="335" r:id="rId9"/>
    <p:sldId id="323" r:id="rId10"/>
    <p:sldId id="320" r:id="rId11"/>
    <p:sldId id="327" r:id="rId12"/>
    <p:sldId id="336" r:id="rId13"/>
    <p:sldId id="337" r:id="rId14"/>
    <p:sldId id="338" r:id="rId15"/>
    <p:sldId id="332" r:id="rId16"/>
    <p:sldId id="339" r:id="rId17"/>
    <p:sldId id="341" r:id="rId18"/>
    <p:sldId id="340" r:id="rId19"/>
    <p:sldId id="342" r:id="rId20"/>
    <p:sldId id="343" r:id="rId21"/>
    <p:sldId id="344" r:id="rId22"/>
    <p:sldId id="345" r:id="rId23"/>
    <p:sldId id="267" r:id="rId24"/>
    <p:sldId id="25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C6D"/>
    <a:srgbClr val="00A5EB"/>
    <a:srgbClr val="D6C2D6"/>
    <a:srgbClr val="4A4A49"/>
    <a:srgbClr val="B10062"/>
    <a:srgbClr val="E73088"/>
    <a:srgbClr val="5BC4F1"/>
    <a:srgbClr val="009881"/>
    <a:srgbClr val="00659B"/>
    <a:srgbClr val="EB6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9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Graph name</a:t>
            </a:r>
            <a:endParaRPr lang="cs-CZ" dirty="0"/>
          </a:p>
        </c:rich>
      </c:tx>
      <c:layout>
        <c:manualLayout>
          <c:xMode val="edge"/>
          <c:yMode val="edge"/>
          <c:x val="6.7578487579540367E-2"/>
          <c:y val="3.0657188432465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61-448B-9883-4DDC5A2D2ED5}"/>
              </c:ext>
            </c:extLst>
          </c:dPt>
          <c:dPt>
            <c:idx val="1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262-43CA-A3D1-3649BE932101}"/>
              </c:ext>
            </c:extLst>
          </c:dPt>
          <c:dPt>
            <c:idx val="2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62-43CA-A3D1-3649BE932101}"/>
              </c:ext>
            </c:extLst>
          </c:dPt>
          <c:dPt>
            <c:idx val="3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262-43CA-A3D1-3649BE932101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61-448B-9883-4DDC5A2D2ED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B1006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61-448B-9883-4DDC5A2D2ED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EB660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61-448B-9883-4DDC5A2D2ED5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659B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61-448B-9883-4DDC5A2D2ED5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00988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61-448B-9883-4DDC5A2D2ED5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361-448B-9883-4DDC5A2D2ED5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E7308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List1!$H$2:$H$5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61-448B-9883-4DDC5A2D2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283247"/>
        <c:axId val="336943279"/>
      </c:barChart>
      <c:catAx>
        <c:axId val="33628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43279"/>
        <c:crosses val="autoZero"/>
        <c:auto val="1"/>
        <c:lblAlgn val="ctr"/>
        <c:lblOffset val="100"/>
        <c:noMultiLvlLbl val="0"/>
      </c:catAx>
      <c:valAx>
        <c:axId val="33694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28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2CBB8-50B0-43C4-BFD6-98CDF795D26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648439-979B-4FBC-981B-6D4F961A42CC}">
      <dgm:prSet phldrT="[Text]" custT="1"/>
      <dgm:spPr>
        <a:solidFill>
          <a:srgbClr val="B61C6D"/>
        </a:solidFill>
      </dgm:spPr>
      <dgm:t>
        <a:bodyPr/>
        <a:lstStyle/>
        <a:p>
          <a:r>
            <a:rPr lang="en-GB" sz="2400" b="1" noProof="0" dirty="0"/>
            <a:t>Industrial Revolution 5.0</a:t>
          </a:r>
        </a:p>
      </dgm:t>
    </dgm:pt>
    <dgm:pt modelId="{E32183EC-8982-4D93-ABAF-F0622B8BA49A}" type="parTrans" cxnId="{56A76A9B-3CEB-41F3-A229-E2F204B53218}">
      <dgm:prSet/>
      <dgm:spPr/>
      <dgm:t>
        <a:bodyPr/>
        <a:lstStyle/>
        <a:p>
          <a:endParaRPr lang="en-GB"/>
        </a:p>
      </dgm:t>
    </dgm:pt>
    <dgm:pt modelId="{ADC9A9F7-6131-4680-82E7-009518DB129A}" type="sibTrans" cxnId="{56A76A9B-3CEB-41F3-A229-E2F204B53218}">
      <dgm:prSet/>
      <dgm:spPr/>
      <dgm:t>
        <a:bodyPr/>
        <a:lstStyle/>
        <a:p>
          <a:endParaRPr lang="en-GB"/>
        </a:p>
      </dgm:t>
    </dgm:pt>
    <dgm:pt modelId="{6822D37A-37CF-4B84-88CE-7195493E6C40}">
      <dgm:prSet phldrT="[Text]" custT="1"/>
      <dgm:spPr/>
      <dgm:t>
        <a:bodyPr/>
        <a:lstStyle/>
        <a:p>
          <a:r>
            <a:rPr lang="en-GB" sz="2000" noProof="0" dirty="0"/>
            <a:t>Crypto / Blockchain / FinTech / Machine Learning</a:t>
          </a:r>
        </a:p>
      </dgm:t>
    </dgm:pt>
    <dgm:pt modelId="{B6A271B5-7F03-43CA-A310-51703364F71F}" type="parTrans" cxnId="{9A262811-F274-4581-80D2-73B01C593DF7}">
      <dgm:prSet/>
      <dgm:spPr/>
      <dgm:t>
        <a:bodyPr/>
        <a:lstStyle/>
        <a:p>
          <a:endParaRPr lang="en-GB"/>
        </a:p>
      </dgm:t>
    </dgm:pt>
    <dgm:pt modelId="{177D7590-EB07-476F-A36D-13DDC4D6A526}" type="sibTrans" cxnId="{9A262811-F274-4581-80D2-73B01C593DF7}">
      <dgm:prSet/>
      <dgm:spPr/>
      <dgm:t>
        <a:bodyPr/>
        <a:lstStyle/>
        <a:p>
          <a:endParaRPr lang="en-GB"/>
        </a:p>
      </dgm:t>
    </dgm:pt>
    <dgm:pt modelId="{005B9170-349C-426E-9672-36F4F2F62EBA}">
      <dgm:prSet phldrT="[Text]" custT="1"/>
      <dgm:spPr>
        <a:solidFill>
          <a:srgbClr val="B61C6D"/>
        </a:solidFill>
      </dgm:spPr>
      <dgm:t>
        <a:bodyPr/>
        <a:lstStyle/>
        <a:p>
          <a:r>
            <a:rPr lang="en-GB" sz="2400" b="1" noProof="0" dirty="0"/>
            <a:t>Crypto ecosystem in a nutshell</a:t>
          </a:r>
        </a:p>
      </dgm:t>
    </dgm:pt>
    <dgm:pt modelId="{0E6AF453-1CAF-448E-B689-489C788658C7}" type="parTrans" cxnId="{40CEEFCA-6347-439E-BDAC-96DB3E8EEFB1}">
      <dgm:prSet/>
      <dgm:spPr/>
      <dgm:t>
        <a:bodyPr/>
        <a:lstStyle/>
        <a:p>
          <a:endParaRPr lang="en-GB"/>
        </a:p>
      </dgm:t>
    </dgm:pt>
    <dgm:pt modelId="{28418CA8-A2B9-4990-A955-32FB2802AF9A}" type="sibTrans" cxnId="{40CEEFCA-6347-439E-BDAC-96DB3E8EEFB1}">
      <dgm:prSet/>
      <dgm:spPr/>
      <dgm:t>
        <a:bodyPr/>
        <a:lstStyle/>
        <a:p>
          <a:endParaRPr lang="en-GB"/>
        </a:p>
      </dgm:t>
    </dgm:pt>
    <dgm:pt modelId="{C63F5735-80F4-45D3-AD5A-EAE0D1F48F36}">
      <dgm:prSet phldrT="[Text]" custT="1"/>
      <dgm:spPr/>
      <dgm:t>
        <a:bodyPr/>
        <a:lstStyle/>
        <a:p>
          <a:r>
            <a:rPr lang="en-GB" sz="2000" noProof="0" dirty="0"/>
            <a:t>bitcoin price 100 </a:t>
          </a:r>
          <a:r>
            <a:rPr lang="en-GB" sz="2000" noProof="0" dirty="0" err="1"/>
            <a:t>tUSD</a:t>
          </a:r>
          <a:endParaRPr lang="en-GB" sz="2000" noProof="0" dirty="0"/>
        </a:p>
      </dgm:t>
    </dgm:pt>
    <dgm:pt modelId="{C53B9D22-580D-48AE-BAD3-8E8B039CB350}" type="parTrans" cxnId="{AC866DCA-1670-4A2E-9861-F67EE4F5E70D}">
      <dgm:prSet/>
      <dgm:spPr/>
      <dgm:t>
        <a:bodyPr/>
        <a:lstStyle/>
        <a:p>
          <a:endParaRPr lang="en-GB"/>
        </a:p>
      </dgm:t>
    </dgm:pt>
    <dgm:pt modelId="{4272B728-E271-4D02-8F30-ACC64E823DC0}" type="sibTrans" cxnId="{AC866DCA-1670-4A2E-9861-F67EE4F5E70D}">
      <dgm:prSet/>
      <dgm:spPr/>
      <dgm:t>
        <a:bodyPr/>
        <a:lstStyle/>
        <a:p>
          <a:endParaRPr lang="en-GB"/>
        </a:p>
      </dgm:t>
    </dgm:pt>
    <dgm:pt modelId="{A898F683-94D4-45F9-862A-4BCF577C8854}">
      <dgm:prSet phldrT="[Text]" custT="1"/>
      <dgm:spPr/>
      <dgm:t>
        <a:bodyPr/>
        <a:lstStyle/>
        <a:p>
          <a:r>
            <a:rPr lang="cs-CZ" sz="2000" noProof="0" dirty="0" err="1"/>
            <a:t>Crypto</a:t>
          </a:r>
          <a:r>
            <a:rPr lang="cs-CZ" sz="2000" noProof="0" dirty="0"/>
            <a:t> </a:t>
          </a:r>
          <a:r>
            <a:rPr lang="cs-CZ" sz="2000" noProof="0" dirty="0" err="1"/>
            <a:t>trading</a:t>
          </a:r>
          <a:r>
            <a:rPr lang="en-GB" sz="2000" noProof="0" dirty="0"/>
            <a:t> &gt; GDP of FRA, IT, BRA, CAN</a:t>
          </a:r>
        </a:p>
      </dgm:t>
    </dgm:pt>
    <dgm:pt modelId="{09BF51DC-03DD-4139-9115-D8957968F778}" type="parTrans" cxnId="{72CF790C-45AE-4699-A3EC-9FAC232F2755}">
      <dgm:prSet/>
      <dgm:spPr/>
      <dgm:t>
        <a:bodyPr/>
        <a:lstStyle/>
        <a:p>
          <a:endParaRPr lang="en-GB"/>
        </a:p>
      </dgm:t>
    </dgm:pt>
    <dgm:pt modelId="{C121F91E-A68C-411C-8C7E-B66444EE261A}" type="sibTrans" cxnId="{72CF790C-45AE-4699-A3EC-9FAC232F2755}">
      <dgm:prSet/>
      <dgm:spPr/>
      <dgm:t>
        <a:bodyPr/>
        <a:lstStyle/>
        <a:p>
          <a:endParaRPr lang="en-GB"/>
        </a:p>
      </dgm:t>
    </dgm:pt>
    <dgm:pt modelId="{6E19D0FC-178D-4AB1-B1BE-44FD25F6979C}">
      <dgm:prSet phldrT="[Text]" custT="1"/>
      <dgm:spPr>
        <a:solidFill>
          <a:srgbClr val="B61C6D"/>
        </a:solidFill>
      </dgm:spPr>
      <dgm:t>
        <a:bodyPr/>
        <a:lstStyle/>
        <a:p>
          <a:r>
            <a:rPr lang="en-GB" sz="2400" b="1" noProof="0" dirty="0"/>
            <a:t>Challenges for</a:t>
          </a:r>
        </a:p>
      </dgm:t>
    </dgm:pt>
    <dgm:pt modelId="{B5433BD1-B8D4-4908-8104-A9118EA624DF}" type="parTrans" cxnId="{4346D9E3-2DE0-4484-A463-F74679C6DD33}">
      <dgm:prSet/>
      <dgm:spPr/>
      <dgm:t>
        <a:bodyPr/>
        <a:lstStyle/>
        <a:p>
          <a:endParaRPr lang="en-GB"/>
        </a:p>
      </dgm:t>
    </dgm:pt>
    <dgm:pt modelId="{0C201F16-395B-434E-80CF-4299F2EA237A}" type="sibTrans" cxnId="{4346D9E3-2DE0-4484-A463-F74679C6DD33}">
      <dgm:prSet/>
      <dgm:spPr/>
      <dgm:t>
        <a:bodyPr/>
        <a:lstStyle/>
        <a:p>
          <a:endParaRPr lang="en-GB"/>
        </a:p>
      </dgm:t>
    </dgm:pt>
    <dgm:pt modelId="{2BCA1D7F-0983-40CD-A4B1-4D3314C17026}">
      <dgm:prSet phldrT="[Text]" custT="1"/>
      <dgm:spPr/>
      <dgm:t>
        <a:bodyPr/>
        <a:lstStyle/>
        <a:p>
          <a:r>
            <a:rPr lang="en-GB" sz="2000" noProof="0" dirty="0"/>
            <a:t>Portfolio management</a:t>
          </a:r>
        </a:p>
      </dgm:t>
    </dgm:pt>
    <dgm:pt modelId="{772AA064-FE7E-4819-9F62-F4CD6A6736C7}" type="parTrans" cxnId="{02544EAC-091A-4837-BD55-0841A253B143}">
      <dgm:prSet/>
      <dgm:spPr/>
      <dgm:t>
        <a:bodyPr/>
        <a:lstStyle/>
        <a:p>
          <a:endParaRPr lang="en-GB"/>
        </a:p>
      </dgm:t>
    </dgm:pt>
    <dgm:pt modelId="{9DCF6543-3D42-4A2E-A4F5-0A5CCB4A12A5}" type="sibTrans" cxnId="{02544EAC-091A-4837-BD55-0841A253B143}">
      <dgm:prSet/>
      <dgm:spPr/>
      <dgm:t>
        <a:bodyPr/>
        <a:lstStyle/>
        <a:p>
          <a:endParaRPr lang="en-GB"/>
        </a:p>
      </dgm:t>
    </dgm:pt>
    <dgm:pt modelId="{B47E3D43-4FEB-408C-9628-F49A81681698}">
      <dgm:prSet phldrT="[Text]" custT="1"/>
      <dgm:spPr/>
      <dgm:t>
        <a:bodyPr/>
        <a:lstStyle/>
        <a:p>
          <a:r>
            <a:rPr lang="en-GB" sz="2000" noProof="0" dirty="0"/>
            <a:t>Accounting / Taxation</a:t>
          </a:r>
        </a:p>
      </dgm:t>
    </dgm:pt>
    <dgm:pt modelId="{A0D2387A-31DD-4821-9551-1631C1CFC2E4}" type="parTrans" cxnId="{FFCAB0CC-9366-4CC9-B2BA-30E0F02A12C9}">
      <dgm:prSet/>
      <dgm:spPr/>
      <dgm:t>
        <a:bodyPr/>
        <a:lstStyle/>
        <a:p>
          <a:endParaRPr lang="en-GB"/>
        </a:p>
      </dgm:t>
    </dgm:pt>
    <dgm:pt modelId="{21BCF2B9-1BCA-46E9-84EF-A90FC2B58E03}" type="sibTrans" cxnId="{FFCAB0CC-9366-4CC9-B2BA-30E0F02A12C9}">
      <dgm:prSet/>
      <dgm:spPr/>
      <dgm:t>
        <a:bodyPr/>
        <a:lstStyle/>
        <a:p>
          <a:endParaRPr lang="en-GB"/>
        </a:p>
      </dgm:t>
    </dgm:pt>
    <dgm:pt modelId="{0D5608C0-1F9A-499E-AF2E-47200BD30753}">
      <dgm:prSet custT="1"/>
      <dgm:spPr/>
      <dgm:t>
        <a:bodyPr/>
        <a:lstStyle/>
        <a:p>
          <a:r>
            <a:rPr lang="en-GB" sz="2000" noProof="0" dirty="0" err="1"/>
            <a:t>MarkCap</a:t>
          </a:r>
          <a:r>
            <a:rPr lang="en-GB" sz="2000" noProof="0" dirty="0"/>
            <a:t> &gt; 3 </a:t>
          </a:r>
          <a:r>
            <a:rPr lang="en-GB" sz="2000" noProof="0" dirty="0" err="1"/>
            <a:t>tril</a:t>
          </a:r>
          <a:r>
            <a:rPr lang="en-GB" sz="2000" noProof="0" dirty="0"/>
            <a:t> USD</a:t>
          </a:r>
        </a:p>
      </dgm:t>
    </dgm:pt>
    <dgm:pt modelId="{6AD7289A-E8A8-4356-9553-479C29105F4F}" type="parTrans" cxnId="{22BC3EAE-D132-4454-B024-884E11363FD5}">
      <dgm:prSet/>
      <dgm:spPr/>
      <dgm:t>
        <a:bodyPr/>
        <a:lstStyle/>
        <a:p>
          <a:endParaRPr lang="en-GB"/>
        </a:p>
      </dgm:t>
    </dgm:pt>
    <dgm:pt modelId="{1179286C-84CB-432C-A2E4-016D1348B6B6}" type="sibTrans" cxnId="{22BC3EAE-D132-4454-B024-884E11363FD5}">
      <dgm:prSet/>
      <dgm:spPr/>
      <dgm:t>
        <a:bodyPr/>
        <a:lstStyle/>
        <a:p>
          <a:endParaRPr lang="en-GB"/>
        </a:p>
      </dgm:t>
    </dgm:pt>
    <dgm:pt modelId="{E77B672D-6583-4503-B1CB-811978842300}">
      <dgm:prSet custT="1"/>
      <dgm:spPr/>
      <dgm:t>
        <a:bodyPr/>
        <a:lstStyle/>
        <a:p>
          <a:r>
            <a:rPr lang="en-GB" sz="2000" noProof="0" dirty="0"/>
            <a:t>Banking &amp; financial </a:t>
          </a:r>
          <a:r>
            <a:rPr lang="cs-CZ" sz="2000" noProof="0" dirty="0"/>
            <a:t>&amp; </a:t>
          </a:r>
          <a:r>
            <a:rPr lang="cs-CZ" sz="2000" noProof="0" dirty="0" err="1"/>
            <a:t>energy</a:t>
          </a:r>
          <a:r>
            <a:rPr lang="cs-CZ" sz="2000" noProof="0" dirty="0"/>
            <a:t> </a:t>
          </a:r>
          <a:r>
            <a:rPr lang="en-GB" sz="2000" noProof="0" dirty="0"/>
            <a:t>regulation</a:t>
          </a:r>
        </a:p>
      </dgm:t>
    </dgm:pt>
    <dgm:pt modelId="{4CEB2E0F-ACA5-4497-85A1-156A6081F341}" type="parTrans" cxnId="{7D860A39-8CB6-4E00-9E8D-EDF4E91A9876}">
      <dgm:prSet/>
      <dgm:spPr/>
      <dgm:t>
        <a:bodyPr/>
        <a:lstStyle/>
        <a:p>
          <a:endParaRPr lang="en-GB"/>
        </a:p>
      </dgm:t>
    </dgm:pt>
    <dgm:pt modelId="{629B1FD0-4264-4517-9687-E31AEE9F7135}" type="sibTrans" cxnId="{7D860A39-8CB6-4E00-9E8D-EDF4E91A9876}">
      <dgm:prSet/>
      <dgm:spPr/>
      <dgm:t>
        <a:bodyPr/>
        <a:lstStyle/>
        <a:p>
          <a:endParaRPr lang="en-GB"/>
        </a:p>
      </dgm:t>
    </dgm:pt>
    <dgm:pt modelId="{66C921BE-A662-4AFD-ACF1-5E57D555A1E2}" type="pres">
      <dgm:prSet presAssocID="{0FF2CBB8-50B0-43C4-BFD6-98CDF795D26E}" presName="Name0" presStyleCnt="0">
        <dgm:presLayoutVars>
          <dgm:dir/>
          <dgm:animLvl val="lvl"/>
          <dgm:resizeHandles val="exact"/>
        </dgm:presLayoutVars>
      </dgm:prSet>
      <dgm:spPr/>
    </dgm:pt>
    <dgm:pt modelId="{73887DCC-AB3C-4FC4-A366-F5B5482A99EF}" type="pres">
      <dgm:prSet presAssocID="{6E19D0FC-178D-4AB1-B1BE-44FD25F6979C}" presName="boxAndChildren" presStyleCnt="0"/>
      <dgm:spPr/>
    </dgm:pt>
    <dgm:pt modelId="{8790E4D0-6912-4C03-843B-2C0929A025F0}" type="pres">
      <dgm:prSet presAssocID="{6E19D0FC-178D-4AB1-B1BE-44FD25F6979C}" presName="parentTextBox" presStyleLbl="node1" presStyleIdx="0" presStyleCnt="3"/>
      <dgm:spPr/>
    </dgm:pt>
    <dgm:pt modelId="{86312080-BFB5-4223-87D6-3E177AB1A88A}" type="pres">
      <dgm:prSet presAssocID="{6E19D0FC-178D-4AB1-B1BE-44FD25F6979C}" presName="entireBox" presStyleLbl="node1" presStyleIdx="0" presStyleCnt="3" custLinFactNeighborY="-1596"/>
      <dgm:spPr/>
    </dgm:pt>
    <dgm:pt modelId="{C704DB1B-814B-471B-91A4-B4A97D6A377E}" type="pres">
      <dgm:prSet presAssocID="{6E19D0FC-178D-4AB1-B1BE-44FD25F6979C}" presName="descendantBox" presStyleCnt="0"/>
      <dgm:spPr/>
    </dgm:pt>
    <dgm:pt modelId="{A64B638C-7110-4B77-951F-8674EBC48497}" type="pres">
      <dgm:prSet presAssocID="{2BCA1D7F-0983-40CD-A4B1-4D3314C17026}" presName="childTextBox" presStyleLbl="fgAccFollowNode1" presStyleIdx="0" presStyleCnt="7">
        <dgm:presLayoutVars>
          <dgm:bulletEnabled val="1"/>
        </dgm:presLayoutVars>
      </dgm:prSet>
      <dgm:spPr/>
    </dgm:pt>
    <dgm:pt modelId="{07C672BC-8B55-49E5-8ADE-566A1E8DA124}" type="pres">
      <dgm:prSet presAssocID="{E77B672D-6583-4503-B1CB-811978842300}" presName="childTextBox" presStyleLbl="fgAccFollowNode1" presStyleIdx="1" presStyleCnt="7">
        <dgm:presLayoutVars>
          <dgm:bulletEnabled val="1"/>
        </dgm:presLayoutVars>
      </dgm:prSet>
      <dgm:spPr/>
    </dgm:pt>
    <dgm:pt modelId="{510D8B99-76D0-49CB-9D28-88E5BA774726}" type="pres">
      <dgm:prSet presAssocID="{B47E3D43-4FEB-408C-9628-F49A81681698}" presName="childTextBox" presStyleLbl="fgAccFollowNode1" presStyleIdx="2" presStyleCnt="7">
        <dgm:presLayoutVars>
          <dgm:bulletEnabled val="1"/>
        </dgm:presLayoutVars>
      </dgm:prSet>
      <dgm:spPr/>
    </dgm:pt>
    <dgm:pt modelId="{0239DB6D-3959-4D96-99BD-8800847A6C7A}" type="pres">
      <dgm:prSet presAssocID="{28418CA8-A2B9-4990-A955-32FB2802AF9A}" presName="sp" presStyleCnt="0"/>
      <dgm:spPr/>
    </dgm:pt>
    <dgm:pt modelId="{055690CB-53D2-4A48-BA80-6C015C0BA63F}" type="pres">
      <dgm:prSet presAssocID="{005B9170-349C-426E-9672-36F4F2F62EBA}" presName="arrowAndChildren" presStyleCnt="0"/>
      <dgm:spPr/>
    </dgm:pt>
    <dgm:pt modelId="{9D605C74-14D4-4D54-9469-6502701E7C33}" type="pres">
      <dgm:prSet presAssocID="{005B9170-349C-426E-9672-36F4F2F62EBA}" presName="parentTextArrow" presStyleLbl="node1" presStyleIdx="0" presStyleCnt="3"/>
      <dgm:spPr/>
    </dgm:pt>
    <dgm:pt modelId="{9860192A-0F08-4119-94DB-F767140D4154}" type="pres">
      <dgm:prSet presAssocID="{005B9170-349C-426E-9672-36F4F2F62EBA}" presName="arrow" presStyleLbl="node1" presStyleIdx="1" presStyleCnt="3"/>
      <dgm:spPr/>
    </dgm:pt>
    <dgm:pt modelId="{6B928F0A-8856-4993-B153-9A581BD5287F}" type="pres">
      <dgm:prSet presAssocID="{005B9170-349C-426E-9672-36F4F2F62EBA}" presName="descendantArrow" presStyleCnt="0"/>
      <dgm:spPr/>
    </dgm:pt>
    <dgm:pt modelId="{9F2C3924-0061-4287-BB83-48B4C52F7390}" type="pres">
      <dgm:prSet presAssocID="{C63F5735-80F4-45D3-AD5A-EAE0D1F48F36}" presName="childTextArrow" presStyleLbl="fgAccFollowNode1" presStyleIdx="3" presStyleCnt="7">
        <dgm:presLayoutVars>
          <dgm:bulletEnabled val="1"/>
        </dgm:presLayoutVars>
      </dgm:prSet>
      <dgm:spPr/>
    </dgm:pt>
    <dgm:pt modelId="{0E564C7F-D0D1-4C1A-9C0B-D04540E9BC81}" type="pres">
      <dgm:prSet presAssocID="{0D5608C0-1F9A-499E-AF2E-47200BD30753}" presName="childTextArrow" presStyleLbl="fgAccFollowNode1" presStyleIdx="4" presStyleCnt="7">
        <dgm:presLayoutVars>
          <dgm:bulletEnabled val="1"/>
        </dgm:presLayoutVars>
      </dgm:prSet>
      <dgm:spPr/>
    </dgm:pt>
    <dgm:pt modelId="{3406B3FA-B78C-4A62-A184-1E7A285A2608}" type="pres">
      <dgm:prSet presAssocID="{A898F683-94D4-45F9-862A-4BCF577C8854}" presName="childTextArrow" presStyleLbl="fgAccFollowNode1" presStyleIdx="5" presStyleCnt="7">
        <dgm:presLayoutVars>
          <dgm:bulletEnabled val="1"/>
        </dgm:presLayoutVars>
      </dgm:prSet>
      <dgm:spPr/>
    </dgm:pt>
    <dgm:pt modelId="{CC235B9E-9B72-4731-BD06-008F0026947D}" type="pres">
      <dgm:prSet presAssocID="{ADC9A9F7-6131-4680-82E7-009518DB129A}" presName="sp" presStyleCnt="0"/>
      <dgm:spPr/>
    </dgm:pt>
    <dgm:pt modelId="{80A9C32A-C112-433C-99E6-76CEAA2F3BBB}" type="pres">
      <dgm:prSet presAssocID="{DA648439-979B-4FBC-981B-6D4F961A42CC}" presName="arrowAndChildren" presStyleCnt="0"/>
      <dgm:spPr/>
    </dgm:pt>
    <dgm:pt modelId="{473A5774-660A-4D6E-A821-55FC9BB5863F}" type="pres">
      <dgm:prSet presAssocID="{DA648439-979B-4FBC-981B-6D4F961A42CC}" presName="parentTextArrow" presStyleLbl="node1" presStyleIdx="1" presStyleCnt="3"/>
      <dgm:spPr/>
    </dgm:pt>
    <dgm:pt modelId="{FE3202EA-3673-4AD4-855B-B10B5EABA29F}" type="pres">
      <dgm:prSet presAssocID="{DA648439-979B-4FBC-981B-6D4F961A42CC}" presName="arrow" presStyleLbl="node1" presStyleIdx="2" presStyleCnt="3" custLinFactNeighborX="-3032" custLinFactNeighborY="-3112"/>
      <dgm:spPr/>
    </dgm:pt>
    <dgm:pt modelId="{6C644EDF-6C14-4FDF-9256-7B33E6AC4F49}" type="pres">
      <dgm:prSet presAssocID="{DA648439-979B-4FBC-981B-6D4F961A42CC}" presName="descendantArrow" presStyleCnt="0"/>
      <dgm:spPr/>
    </dgm:pt>
    <dgm:pt modelId="{F908C537-B0CB-4340-BF9A-B3E3F912B99F}" type="pres">
      <dgm:prSet presAssocID="{6822D37A-37CF-4B84-88CE-7195493E6C40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72CF790C-45AE-4699-A3EC-9FAC232F2755}" srcId="{005B9170-349C-426E-9672-36F4F2F62EBA}" destId="{A898F683-94D4-45F9-862A-4BCF577C8854}" srcOrd="2" destOrd="0" parTransId="{09BF51DC-03DD-4139-9115-D8957968F778}" sibTransId="{C121F91E-A68C-411C-8C7E-B66444EE261A}"/>
    <dgm:cxn modelId="{9A262811-F274-4581-80D2-73B01C593DF7}" srcId="{DA648439-979B-4FBC-981B-6D4F961A42CC}" destId="{6822D37A-37CF-4B84-88CE-7195493E6C40}" srcOrd="0" destOrd="0" parTransId="{B6A271B5-7F03-43CA-A310-51703364F71F}" sibTransId="{177D7590-EB07-476F-A36D-13DDC4D6A526}"/>
    <dgm:cxn modelId="{7DE34E22-31F0-4458-891F-A8DF96775AB3}" type="presOf" srcId="{6E19D0FC-178D-4AB1-B1BE-44FD25F6979C}" destId="{8790E4D0-6912-4C03-843B-2C0929A025F0}" srcOrd="0" destOrd="0" presId="urn:microsoft.com/office/officeart/2005/8/layout/process4"/>
    <dgm:cxn modelId="{8CF03229-1C50-4EDB-A078-050B7F5D9BE7}" type="presOf" srcId="{6E19D0FC-178D-4AB1-B1BE-44FD25F6979C}" destId="{86312080-BFB5-4223-87D6-3E177AB1A88A}" srcOrd="1" destOrd="0" presId="urn:microsoft.com/office/officeart/2005/8/layout/process4"/>
    <dgm:cxn modelId="{7D860A39-8CB6-4E00-9E8D-EDF4E91A9876}" srcId="{6E19D0FC-178D-4AB1-B1BE-44FD25F6979C}" destId="{E77B672D-6583-4503-B1CB-811978842300}" srcOrd="1" destOrd="0" parTransId="{4CEB2E0F-ACA5-4497-85A1-156A6081F341}" sibTransId="{629B1FD0-4264-4517-9687-E31AEE9F7135}"/>
    <dgm:cxn modelId="{83A5453B-A781-4CF8-8044-81403481A7B2}" type="presOf" srcId="{B47E3D43-4FEB-408C-9628-F49A81681698}" destId="{510D8B99-76D0-49CB-9D28-88E5BA774726}" srcOrd="0" destOrd="0" presId="urn:microsoft.com/office/officeart/2005/8/layout/process4"/>
    <dgm:cxn modelId="{2ACCD33F-7F71-45EE-833B-BBD8BA1A2E5E}" type="presOf" srcId="{C63F5735-80F4-45D3-AD5A-EAE0D1F48F36}" destId="{9F2C3924-0061-4287-BB83-48B4C52F7390}" srcOrd="0" destOrd="0" presId="urn:microsoft.com/office/officeart/2005/8/layout/process4"/>
    <dgm:cxn modelId="{F471AB66-C98B-450D-90B1-7D73FC62D9C6}" type="presOf" srcId="{DA648439-979B-4FBC-981B-6D4F961A42CC}" destId="{FE3202EA-3673-4AD4-855B-B10B5EABA29F}" srcOrd="1" destOrd="0" presId="urn:microsoft.com/office/officeart/2005/8/layout/process4"/>
    <dgm:cxn modelId="{4C554B4C-23CC-4628-B211-E0CB4FFA2A1E}" type="presOf" srcId="{2BCA1D7F-0983-40CD-A4B1-4D3314C17026}" destId="{A64B638C-7110-4B77-951F-8674EBC48497}" srcOrd="0" destOrd="0" presId="urn:microsoft.com/office/officeart/2005/8/layout/process4"/>
    <dgm:cxn modelId="{56A76A9B-3CEB-41F3-A229-E2F204B53218}" srcId="{0FF2CBB8-50B0-43C4-BFD6-98CDF795D26E}" destId="{DA648439-979B-4FBC-981B-6D4F961A42CC}" srcOrd="0" destOrd="0" parTransId="{E32183EC-8982-4D93-ABAF-F0622B8BA49A}" sibTransId="{ADC9A9F7-6131-4680-82E7-009518DB129A}"/>
    <dgm:cxn modelId="{02544EAC-091A-4837-BD55-0841A253B143}" srcId="{6E19D0FC-178D-4AB1-B1BE-44FD25F6979C}" destId="{2BCA1D7F-0983-40CD-A4B1-4D3314C17026}" srcOrd="0" destOrd="0" parTransId="{772AA064-FE7E-4819-9F62-F4CD6A6736C7}" sibTransId="{9DCF6543-3D42-4A2E-A4F5-0A5CCB4A12A5}"/>
    <dgm:cxn modelId="{22BC3EAE-D132-4454-B024-884E11363FD5}" srcId="{005B9170-349C-426E-9672-36F4F2F62EBA}" destId="{0D5608C0-1F9A-499E-AF2E-47200BD30753}" srcOrd="1" destOrd="0" parTransId="{6AD7289A-E8A8-4356-9553-479C29105F4F}" sibTransId="{1179286C-84CB-432C-A2E4-016D1348B6B6}"/>
    <dgm:cxn modelId="{14542AB6-2404-4C76-97D8-AE4250461507}" type="presOf" srcId="{E77B672D-6583-4503-B1CB-811978842300}" destId="{07C672BC-8B55-49E5-8ADE-566A1E8DA124}" srcOrd="0" destOrd="0" presId="urn:microsoft.com/office/officeart/2005/8/layout/process4"/>
    <dgm:cxn modelId="{AC77D1C0-8077-442C-B6AC-DF09044DB5FA}" type="presOf" srcId="{DA648439-979B-4FBC-981B-6D4F961A42CC}" destId="{473A5774-660A-4D6E-A821-55FC9BB5863F}" srcOrd="0" destOrd="0" presId="urn:microsoft.com/office/officeart/2005/8/layout/process4"/>
    <dgm:cxn modelId="{AC866DCA-1670-4A2E-9861-F67EE4F5E70D}" srcId="{005B9170-349C-426E-9672-36F4F2F62EBA}" destId="{C63F5735-80F4-45D3-AD5A-EAE0D1F48F36}" srcOrd="0" destOrd="0" parTransId="{C53B9D22-580D-48AE-BAD3-8E8B039CB350}" sibTransId="{4272B728-E271-4D02-8F30-ACC64E823DC0}"/>
    <dgm:cxn modelId="{40CEEFCA-6347-439E-BDAC-96DB3E8EEFB1}" srcId="{0FF2CBB8-50B0-43C4-BFD6-98CDF795D26E}" destId="{005B9170-349C-426E-9672-36F4F2F62EBA}" srcOrd="1" destOrd="0" parTransId="{0E6AF453-1CAF-448E-B689-489C788658C7}" sibTransId="{28418CA8-A2B9-4990-A955-32FB2802AF9A}"/>
    <dgm:cxn modelId="{FFCAB0CC-9366-4CC9-B2BA-30E0F02A12C9}" srcId="{6E19D0FC-178D-4AB1-B1BE-44FD25F6979C}" destId="{B47E3D43-4FEB-408C-9628-F49A81681698}" srcOrd="2" destOrd="0" parTransId="{A0D2387A-31DD-4821-9551-1631C1CFC2E4}" sibTransId="{21BCF2B9-1BCA-46E9-84EF-A90FC2B58E03}"/>
    <dgm:cxn modelId="{630426DB-4FE4-429F-8044-79A1A2AAAA07}" type="presOf" srcId="{A898F683-94D4-45F9-862A-4BCF577C8854}" destId="{3406B3FA-B78C-4A62-A184-1E7A285A2608}" srcOrd="0" destOrd="0" presId="urn:microsoft.com/office/officeart/2005/8/layout/process4"/>
    <dgm:cxn modelId="{4346D9E3-2DE0-4484-A463-F74679C6DD33}" srcId="{0FF2CBB8-50B0-43C4-BFD6-98CDF795D26E}" destId="{6E19D0FC-178D-4AB1-B1BE-44FD25F6979C}" srcOrd="2" destOrd="0" parTransId="{B5433BD1-B8D4-4908-8104-A9118EA624DF}" sibTransId="{0C201F16-395B-434E-80CF-4299F2EA237A}"/>
    <dgm:cxn modelId="{6F423AE9-1D0B-407B-B381-F05013CB172A}" type="presOf" srcId="{6822D37A-37CF-4B84-88CE-7195493E6C40}" destId="{F908C537-B0CB-4340-BF9A-B3E3F912B99F}" srcOrd="0" destOrd="0" presId="urn:microsoft.com/office/officeart/2005/8/layout/process4"/>
    <dgm:cxn modelId="{4298AAF4-C2D0-437C-9AB7-B23AAEF1EE09}" type="presOf" srcId="{005B9170-349C-426E-9672-36F4F2F62EBA}" destId="{9860192A-0F08-4119-94DB-F767140D4154}" srcOrd="1" destOrd="0" presId="urn:microsoft.com/office/officeart/2005/8/layout/process4"/>
    <dgm:cxn modelId="{E1F016F5-2DC5-4AD5-8520-6FDD314B28F2}" type="presOf" srcId="{0D5608C0-1F9A-499E-AF2E-47200BD30753}" destId="{0E564C7F-D0D1-4C1A-9C0B-D04540E9BC81}" srcOrd="0" destOrd="0" presId="urn:microsoft.com/office/officeart/2005/8/layout/process4"/>
    <dgm:cxn modelId="{552620F9-2E62-4AA8-9BE3-5A1D9B5BAA3B}" type="presOf" srcId="{0FF2CBB8-50B0-43C4-BFD6-98CDF795D26E}" destId="{66C921BE-A662-4AFD-ACF1-5E57D555A1E2}" srcOrd="0" destOrd="0" presId="urn:microsoft.com/office/officeart/2005/8/layout/process4"/>
    <dgm:cxn modelId="{7B954EFC-4698-46C3-BCE3-3D940B511222}" type="presOf" srcId="{005B9170-349C-426E-9672-36F4F2F62EBA}" destId="{9D605C74-14D4-4D54-9469-6502701E7C33}" srcOrd="0" destOrd="0" presId="urn:microsoft.com/office/officeart/2005/8/layout/process4"/>
    <dgm:cxn modelId="{82D5982C-7E24-46D0-80F4-0387B6DDEF7D}" type="presParOf" srcId="{66C921BE-A662-4AFD-ACF1-5E57D555A1E2}" destId="{73887DCC-AB3C-4FC4-A366-F5B5482A99EF}" srcOrd="0" destOrd="0" presId="urn:microsoft.com/office/officeart/2005/8/layout/process4"/>
    <dgm:cxn modelId="{DB684E9E-B66F-4CE2-9767-A4DD6E6F2BC0}" type="presParOf" srcId="{73887DCC-AB3C-4FC4-A366-F5B5482A99EF}" destId="{8790E4D0-6912-4C03-843B-2C0929A025F0}" srcOrd="0" destOrd="0" presId="urn:microsoft.com/office/officeart/2005/8/layout/process4"/>
    <dgm:cxn modelId="{81C0E65E-8074-4F3B-84B2-93AA421823D1}" type="presParOf" srcId="{73887DCC-AB3C-4FC4-A366-F5B5482A99EF}" destId="{86312080-BFB5-4223-87D6-3E177AB1A88A}" srcOrd="1" destOrd="0" presId="urn:microsoft.com/office/officeart/2005/8/layout/process4"/>
    <dgm:cxn modelId="{34F4E50C-A01F-48CF-A235-37622A59E7C2}" type="presParOf" srcId="{73887DCC-AB3C-4FC4-A366-F5B5482A99EF}" destId="{C704DB1B-814B-471B-91A4-B4A97D6A377E}" srcOrd="2" destOrd="0" presId="urn:microsoft.com/office/officeart/2005/8/layout/process4"/>
    <dgm:cxn modelId="{F54DF4DE-0C23-40EA-A599-B846C19473BE}" type="presParOf" srcId="{C704DB1B-814B-471B-91A4-B4A97D6A377E}" destId="{A64B638C-7110-4B77-951F-8674EBC48497}" srcOrd="0" destOrd="0" presId="urn:microsoft.com/office/officeart/2005/8/layout/process4"/>
    <dgm:cxn modelId="{6C94BEB5-36F1-4C1B-B1CE-2AA3FC6BA95C}" type="presParOf" srcId="{C704DB1B-814B-471B-91A4-B4A97D6A377E}" destId="{07C672BC-8B55-49E5-8ADE-566A1E8DA124}" srcOrd="1" destOrd="0" presId="urn:microsoft.com/office/officeart/2005/8/layout/process4"/>
    <dgm:cxn modelId="{8CD804A9-CF0C-4D24-8A5D-8FCC5CE9C5D7}" type="presParOf" srcId="{C704DB1B-814B-471B-91A4-B4A97D6A377E}" destId="{510D8B99-76D0-49CB-9D28-88E5BA774726}" srcOrd="2" destOrd="0" presId="urn:microsoft.com/office/officeart/2005/8/layout/process4"/>
    <dgm:cxn modelId="{72A2BF79-FF2B-431A-8AB0-12B4B50BB7A4}" type="presParOf" srcId="{66C921BE-A662-4AFD-ACF1-5E57D555A1E2}" destId="{0239DB6D-3959-4D96-99BD-8800847A6C7A}" srcOrd="1" destOrd="0" presId="urn:microsoft.com/office/officeart/2005/8/layout/process4"/>
    <dgm:cxn modelId="{F4DF8FC3-533D-4942-B895-03C2022CC6DA}" type="presParOf" srcId="{66C921BE-A662-4AFD-ACF1-5E57D555A1E2}" destId="{055690CB-53D2-4A48-BA80-6C015C0BA63F}" srcOrd="2" destOrd="0" presId="urn:microsoft.com/office/officeart/2005/8/layout/process4"/>
    <dgm:cxn modelId="{90680A21-54BB-4E60-B4A0-1DF0B2B30A80}" type="presParOf" srcId="{055690CB-53D2-4A48-BA80-6C015C0BA63F}" destId="{9D605C74-14D4-4D54-9469-6502701E7C33}" srcOrd="0" destOrd="0" presId="urn:microsoft.com/office/officeart/2005/8/layout/process4"/>
    <dgm:cxn modelId="{50610546-D263-4D4E-8BAB-78472D870619}" type="presParOf" srcId="{055690CB-53D2-4A48-BA80-6C015C0BA63F}" destId="{9860192A-0F08-4119-94DB-F767140D4154}" srcOrd="1" destOrd="0" presId="urn:microsoft.com/office/officeart/2005/8/layout/process4"/>
    <dgm:cxn modelId="{CE044DB7-6070-472B-8E2B-09A5D4DF4B3E}" type="presParOf" srcId="{055690CB-53D2-4A48-BA80-6C015C0BA63F}" destId="{6B928F0A-8856-4993-B153-9A581BD5287F}" srcOrd="2" destOrd="0" presId="urn:microsoft.com/office/officeart/2005/8/layout/process4"/>
    <dgm:cxn modelId="{DC16A30A-8AA7-4C08-881C-03E6075A184D}" type="presParOf" srcId="{6B928F0A-8856-4993-B153-9A581BD5287F}" destId="{9F2C3924-0061-4287-BB83-48B4C52F7390}" srcOrd="0" destOrd="0" presId="urn:microsoft.com/office/officeart/2005/8/layout/process4"/>
    <dgm:cxn modelId="{52AF8E20-CEC6-4A39-AFCA-C48A8CBD0F41}" type="presParOf" srcId="{6B928F0A-8856-4993-B153-9A581BD5287F}" destId="{0E564C7F-D0D1-4C1A-9C0B-D04540E9BC81}" srcOrd="1" destOrd="0" presId="urn:microsoft.com/office/officeart/2005/8/layout/process4"/>
    <dgm:cxn modelId="{353EA40D-227B-4979-91A5-B3138BCCA4A9}" type="presParOf" srcId="{6B928F0A-8856-4993-B153-9A581BD5287F}" destId="{3406B3FA-B78C-4A62-A184-1E7A285A2608}" srcOrd="2" destOrd="0" presId="urn:microsoft.com/office/officeart/2005/8/layout/process4"/>
    <dgm:cxn modelId="{BE05AB41-0451-4331-93E7-AF665BAD0422}" type="presParOf" srcId="{66C921BE-A662-4AFD-ACF1-5E57D555A1E2}" destId="{CC235B9E-9B72-4731-BD06-008F0026947D}" srcOrd="3" destOrd="0" presId="urn:microsoft.com/office/officeart/2005/8/layout/process4"/>
    <dgm:cxn modelId="{8A6A4882-1ECD-4B8C-A687-D0CF90563945}" type="presParOf" srcId="{66C921BE-A662-4AFD-ACF1-5E57D555A1E2}" destId="{80A9C32A-C112-433C-99E6-76CEAA2F3BBB}" srcOrd="4" destOrd="0" presId="urn:microsoft.com/office/officeart/2005/8/layout/process4"/>
    <dgm:cxn modelId="{545281BC-51C0-4792-A3E4-51459557FAFC}" type="presParOf" srcId="{80A9C32A-C112-433C-99E6-76CEAA2F3BBB}" destId="{473A5774-660A-4D6E-A821-55FC9BB5863F}" srcOrd="0" destOrd="0" presId="urn:microsoft.com/office/officeart/2005/8/layout/process4"/>
    <dgm:cxn modelId="{F10D103A-DA16-4693-B441-7AB8059F1989}" type="presParOf" srcId="{80A9C32A-C112-433C-99E6-76CEAA2F3BBB}" destId="{FE3202EA-3673-4AD4-855B-B10B5EABA29F}" srcOrd="1" destOrd="0" presId="urn:microsoft.com/office/officeart/2005/8/layout/process4"/>
    <dgm:cxn modelId="{8F5DB538-63F2-412F-9165-760BE5A7AD8C}" type="presParOf" srcId="{80A9C32A-C112-433C-99E6-76CEAA2F3BBB}" destId="{6C644EDF-6C14-4FDF-9256-7B33E6AC4F49}" srcOrd="2" destOrd="0" presId="urn:microsoft.com/office/officeart/2005/8/layout/process4"/>
    <dgm:cxn modelId="{EDB5A722-3F94-4307-8571-EB3E190270FC}" type="presParOf" srcId="{6C644EDF-6C14-4FDF-9256-7B33E6AC4F49}" destId="{F908C537-B0CB-4340-BF9A-B3E3F912B99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F2CBB8-50B0-43C4-BFD6-98CDF795D26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648439-979B-4FBC-981B-6D4F961A42CC}">
      <dgm:prSet phldrT="[Text]" custT="1"/>
      <dgm:spPr>
        <a:solidFill>
          <a:srgbClr val="B61C6D"/>
        </a:solidFill>
      </dgm:spPr>
      <dgm:t>
        <a:bodyPr/>
        <a:lstStyle/>
        <a:p>
          <a:r>
            <a:rPr lang="en-GB" sz="2400" b="1" noProof="0" dirty="0"/>
            <a:t>Significance to users</a:t>
          </a:r>
          <a:r>
            <a:rPr lang="cs-CZ" sz="2400" b="1" noProof="0" dirty="0"/>
            <a:t> </a:t>
          </a:r>
          <a:r>
            <a:rPr lang="en-GB" sz="2400" b="1" dirty="0"/>
            <a:t>☑</a:t>
          </a:r>
          <a:endParaRPr lang="en-GB" sz="2400" b="1" noProof="0" dirty="0"/>
        </a:p>
      </dgm:t>
    </dgm:pt>
    <dgm:pt modelId="{E32183EC-8982-4D93-ABAF-F0622B8BA49A}" type="parTrans" cxnId="{56A76A9B-3CEB-41F3-A229-E2F204B53218}">
      <dgm:prSet/>
      <dgm:spPr/>
      <dgm:t>
        <a:bodyPr/>
        <a:lstStyle/>
        <a:p>
          <a:endParaRPr lang="en-GB"/>
        </a:p>
      </dgm:t>
    </dgm:pt>
    <dgm:pt modelId="{ADC9A9F7-6131-4680-82E7-009518DB129A}" type="sibTrans" cxnId="{56A76A9B-3CEB-41F3-A229-E2F204B53218}">
      <dgm:prSet/>
      <dgm:spPr/>
      <dgm:t>
        <a:bodyPr/>
        <a:lstStyle/>
        <a:p>
          <a:endParaRPr lang="en-GB"/>
        </a:p>
      </dgm:t>
    </dgm:pt>
    <dgm:pt modelId="{6822D37A-37CF-4B84-88CE-7195493E6C40}">
      <dgm:prSet phldrT="[Text]" custT="1"/>
      <dgm:spPr/>
      <dgm:t>
        <a:bodyPr/>
        <a:lstStyle/>
        <a:p>
          <a:r>
            <a:rPr lang="cs-CZ" sz="2000" noProof="0" dirty="0"/>
            <a:t>A</a:t>
          </a:r>
          <a:r>
            <a:rPr lang="en-GB" sz="2000" noProof="0" dirty="0"/>
            <a:t> high priority rating to the project </a:t>
          </a:r>
          <a:r>
            <a:rPr lang="cs-CZ" sz="2000" noProof="0" dirty="0"/>
            <a:t>by </a:t>
          </a:r>
          <a:r>
            <a:rPr lang="cs-CZ" sz="2000" noProof="0" dirty="0" err="1"/>
            <a:t>users</a:t>
          </a:r>
          <a:endParaRPr lang="en-GB" sz="2000" noProof="0" dirty="0"/>
        </a:p>
      </dgm:t>
    </dgm:pt>
    <dgm:pt modelId="{B6A271B5-7F03-43CA-A310-51703364F71F}" type="parTrans" cxnId="{9A262811-F274-4581-80D2-73B01C593DF7}">
      <dgm:prSet/>
      <dgm:spPr/>
      <dgm:t>
        <a:bodyPr/>
        <a:lstStyle/>
        <a:p>
          <a:endParaRPr lang="en-GB"/>
        </a:p>
      </dgm:t>
    </dgm:pt>
    <dgm:pt modelId="{177D7590-EB07-476F-A36D-13DDC4D6A526}" type="sibTrans" cxnId="{9A262811-F274-4581-80D2-73B01C593DF7}">
      <dgm:prSet/>
      <dgm:spPr/>
      <dgm:t>
        <a:bodyPr/>
        <a:lstStyle/>
        <a:p>
          <a:endParaRPr lang="en-GB"/>
        </a:p>
      </dgm:t>
    </dgm:pt>
    <dgm:pt modelId="{6E19D0FC-178D-4AB1-B1BE-44FD25F6979C}">
      <dgm:prSet phldrT="[Text]" custT="1"/>
      <dgm:spPr>
        <a:solidFill>
          <a:srgbClr val="B61C6D"/>
        </a:solidFill>
      </dgm:spPr>
      <dgm:t>
        <a:bodyPr/>
        <a:lstStyle/>
        <a:p>
          <a:r>
            <a:rPr lang="en-GB" sz="2400" b="1" noProof="0" dirty="0"/>
            <a:t>Entities affected</a:t>
          </a:r>
          <a:r>
            <a:rPr lang="cs-CZ" sz="2400" b="1" noProof="0" dirty="0"/>
            <a:t> </a:t>
          </a:r>
          <a:r>
            <a:rPr lang="en-GB" sz="2400" b="1" dirty="0"/>
            <a:t>☑</a:t>
          </a:r>
          <a:endParaRPr lang="en-GB" sz="2400" b="1" noProof="0" dirty="0"/>
        </a:p>
      </dgm:t>
    </dgm:pt>
    <dgm:pt modelId="{B5433BD1-B8D4-4908-8104-A9118EA624DF}" type="parTrans" cxnId="{4346D9E3-2DE0-4484-A463-F74679C6DD33}">
      <dgm:prSet/>
      <dgm:spPr/>
      <dgm:t>
        <a:bodyPr/>
        <a:lstStyle/>
        <a:p>
          <a:endParaRPr lang="en-GB"/>
        </a:p>
      </dgm:t>
    </dgm:pt>
    <dgm:pt modelId="{0C201F16-395B-434E-80CF-4299F2EA237A}" type="sibTrans" cxnId="{4346D9E3-2DE0-4484-A463-F74679C6DD33}">
      <dgm:prSet/>
      <dgm:spPr/>
      <dgm:t>
        <a:bodyPr/>
        <a:lstStyle/>
        <a:p>
          <a:endParaRPr lang="en-GB"/>
        </a:p>
      </dgm:t>
    </dgm:pt>
    <dgm:pt modelId="{2BCA1D7F-0983-40CD-A4B1-4D3314C17026}">
      <dgm:prSet phldrT="[Text]" custT="1"/>
      <dgm:spPr/>
      <dgm:t>
        <a:bodyPr/>
        <a:lstStyle/>
        <a:p>
          <a:r>
            <a:rPr lang="cs-CZ" sz="2000" noProof="0" dirty="0" err="1"/>
            <a:t>The</a:t>
          </a:r>
          <a:r>
            <a:rPr lang="cs-CZ" sz="2000" noProof="0" dirty="0"/>
            <a:t> </a:t>
          </a:r>
          <a:r>
            <a:rPr lang="cs-CZ" sz="2000" noProof="0" dirty="0" err="1"/>
            <a:t>effects</a:t>
          </a:r>
          <a:r>
            <a:rPr lang="cs-CZ" sz="2000" noProof="0" dirty="0"/>
            <a:t> </a:t>
          </a:r>
          <a:r>
            <a:rPr lang="en-GB" sz="2000" noProof="0" dirty="0"/>
            <a:t>not uniform and tends to vary</a:t>
          </a:r>
          <a:r>
            <a:rPr lang="cs-CZ" sz="2000" noProof="0" dirty="0"/>
            <a:t>, but </a:t>
          </a:r>
          <a:r>
            <a:rPr lang="cs-CZ" sz="2000" noProof="0" dirty="0" err="1"/>
            <a:t>an</a:t>
          </a:r>
          <a:r>
            <a:rPr lang="cs-CZ" sz="2000" noProof="0" dirty="0"/>
            <a:t> </a:t>
          </a:r>
          <a:r>
            <a:rPr lang="cs-CZ" sz="2000" noProof="0" dirty="0" err="1"/>
            <a:t>increasing</a:t>
          </a:r>
          <a:r>
            <a:rPr lang="cs-CZ" sz="2000" noProof="0" dirty="0"/>
            <a:t> </a:t>
          </a:r>
          <a:r>
            <a:rPr lang="cs-CZ" sz="2000" noProof="0" dirty="0" err="1"/>
            <a:t>number</a:t>
          </a:r>
          <a:r>
            <a:rPr lang="cs-CZ" sz="2000" noProof="0" dirty="0"/>
            <a:t> </a:t>
          </a:r>
          <a:r>
            <a:rPr lang="cs-CZ" sz="2000" noProof="0" dirty="0" err="1"/>
            <a:t>of</a:t>
          </a:r>
          <a:r>
            <a:rPr lang="cs-CZ" sz="2000" noProof="0" dirty="0"/>
            <a:t> </a:t>
          </a:r>
          <a:r>
            <a:rPr lang="cs-CZ" sz="2000" noProof="0" dirty="0" err="1"/>
            <a:t>entities</a:t>
          </a:r>
          <a:r>
            <a:rPr lang="cs-CZ" sz="2000" noProof="0" dirty="0"/>
            <a:t> </a:t>
          </a:r>
          <a:r>
            <a:rPr lang="cs-CZ" sz="2000" noProof="0" dirty="0" err="1"/>
            <a:t>being</a:t>
          </a:r>
          <a:r>
            <a:rPr lang="cs-CZ" sz="2000" noProof="0" dirty="0"/>
            <a:t> </a:t>
          </a:r>
          <a:r>
            <a:rPr lang="cs-CZ" sz="2000" noProof="0" dirty="0" err="1"/>
            <a:t>effected</a:t>
          </a:r>
          <a:endParaRPr lang="en-GB" sz="2000" noProof="0" dirty="0"/>
        </a:p>
      </dgm:t>
    </dgm:pt>
    <dgm:pt modelId="{772AA064-FE7E-4819-9F62-F4CD6A6736C7}" type="parTrans" cxnId="{02544EAC-091A-4837-BD55-0841A253B143}">
      <dgm:prSet/>
      <dgm:spPr/>
      <dgm:t>
        <a:bodyPr/>
        <a:lstStyle/>
        <a:p>
          <a:endParaRPr lang="en-GB"/>
        </a:p>
      </dgm:t>
    </dgm:pt>
    <dgm:pt modelId="{9DCF6543-3D42-4A2E-A4F5-0A5CCB4A12A5}" type="sibTrans" cxnId="{02544EAC-091A-4837-BD55-0841A253B143}">
      <dgm:prSet/>
      <dgm:spPr/>
      <dgm:t>
        <a:bodyPr/>
        <a:lstStyle/>
        <a:p>
          <a:endParaRPr lang="en-GB"/>
        </a:p>
      </dgm:t>
    </dgm:pt>
    <dgm:pt modelId="{005B9170-349C-426E-9672-36F4F2F62EBA}">
      <dgm:prSet phldrT="[Text]" custT="1"/>
      <dgm:spPr>
        <a:solidFill>
          <a:srgbClr val="B61C6D"/>
        </a:solidFill>
      </dgm:spPr>
      <dgm:t>
        <a:bodyPr/>
        <a:lstStyle/>
        <a:p>
          <a:r>
            <a:rPr lang="en-GB" sz="2400" b="1" noProof="0" dirty="0"/>
            <a:t>Presence of deficiencies</a:t>
          </a:r>
          <a:r>
            <a:rPr lang="cs-CZ" sz="2400" b="1" noProof="0" dirty="0"/>
            <a:t> </a:t>
          </a:r>
          <a:r>
            <a:rPr lang="en-GB" sz="2400" b="1" dirty="0"/>
            <a:t>☑</a:t>
          </a:r>
          <a:endParaRPr lang="en-GB" sz="2400" b="1" noProof="0" dirty="0"/>
        </a:p>
      </dgm:t>
    </dgm:pt>
    <dgm:pt modelId="{28418CA8-A2B9-4990-A955-32FB2802AF9A}" type="sibTrans" cxnId="{40CEEFCA-6347-439E-BDAC-96DB3E8EEFB1}">
      <dgm:prSet/>
      <dgm:spPr/>
      <dgm:t>
        <a:bodyPr/>
        <a:lstStyle/>
        <a:p>
          <a:endParaRPr lang="en-GB"/>
        </a:p>
      </dgm:t>
    </dgm:pt>
    <dgm:pt modelId="{0E6AF453-1CAF-448E-B689-489C788658C7}" type="parTrans" cxnId="{40CEEFCA-6347-439E-BDAC-96DB3E8EEFB1}">
      <dgm:prSet/>
      <dgm:spPr/>
      <dgm:t>
        <a:bodyPr/>
        <a:lstStyle/>
        <a:p>
          <a:endParaRPr lang="en-GB"/>
        </a:p>
      </dgm:t>
    </dgm:pt>
    <dgm:pt modelId="{54E3986E-7630-4089-98E1-56DA246BABB1}">
      <dgm:prSet custT="1"/>
      <dgm:spPr/>
      <dgm:t>
        <a:bodyPr/>
        <a:lstStyle/>
        <a:p>
          <a:r>
            <a:rPr lang="cs-CZ" sz="2000" noProof="0" dirty="0"/>
            <a:t>T</a:t>
          </a:r>
          <a:r>
            <a:rPr lang="en-GB" sz="2000" noProof="0" dirty="0"/>
            <a:t>he application of current IFRS</a:t>
          </a:r>
          <a:r>
            <a:rPr lang="cs-CZ" sz="2000" noProof="0" dirty="0"/>
            <a:t> </a:t>
          </a:r>
          <a:r>
            <a:rPr lang="en-GB" sz="2000" noProof="0" dirty="0"/>
            <a:t>does not yield information that is useful for user</a:t>
          </a:r>
          <a:r>
            <a:rPr lang="cs-CZ" sz="2000" noProof="0" dirty="0"/>
            <a:t>s</a:t>
          </a:r>
          <a:endParaRPr lang="en-GB" sz="2000" noProof="0" dirty="0"/>
        </a:p>
      </dgm:t>
    </dgm:pt>
    <dgm:pt modelId="{902974C4-8346-4C61-BF41-5D265CD39A07}" type="parTrans" cxnId="{F5A0EF3D-A68C-4B49-9CE0-0B8F574A87D7}">
      <dgm:prSet/>
      <dgm:spPr/>
      <dgm:t>
        <a:bodyPr/>
        <a:lstStyle/>
        <a:p>
          <a:endParaRPr lang="en-GB"/>
        </a:p>
      </dgm:t>
    </dgm:pt>
    <dgm:pt modelId="{40952112-8AA8-4A1F-9A09-E97AD7BB8BAE}" type="sibTrans" cxnId="{F5A0EF3D-A68C-4B49-9CE0-0B8F574A87D7}">
      <dgm:prSet/>
      <dgm:spPr/>
      <dgm:t>
        <a:bodyPr/>
        <a:lstStyle/>
        <a:p>
          <a:endParaRPr lang="en-GB"/>
        </a:p>
      </dgm:t>
    </dgm:pt>
    <dgm:pt modelId="{62F9F222-A6DC-4466-964C-46B19F56C44E}">
      <dgm:prSet custT="1"/>
      <dgm:spPr>
        <a:solidFill>
          <a:srgbClr val="B61C6D"/>
        </a:solidFill>
      </dgm:spPr>
      <dgm:t>
        <a:bodyPr/>
        <a:lstStyle/>
        <a:p>
          <a:r>
            <a:rPr lang="cs-CZ" sz="2400" b="1" dirty="0" err="1"/>
            <a:t>Issue</a:t>
          </a:r>
          <a:r>
            <a:rPr lang="cs-CZ" sz="2400" b="1" dirty="0"/>
            <a:t> </a:t>
          </a:r>
          <a:r>
            <a:rPr lang="cs-CZ" sz="2400" b="1" dirty="0" err="1"/>
            <a:t>pervasiveness</a:t>
          </a:r>
          <a:r>
            <a:rPr lang="cs-CZ" sz="2400" b="1" dirty="0"/>
            <a:t> </a:t>
          </a:r>
          <a:r>
            <a:rPr lang="en-GB" sz="2400" b="1" dirty="0"/>
            <a:t>☒</a:t>
          </a:r>
        </a:p>
      </dgm:t>
    </dgm:pt>
    <dgm:pt modelId="{F9AA0120-59A7-408B-AF23-1B2CA453E03E}" type="parTrans" cxnId="{032138CF-85AB-4E61-8957-512B010DDD0E}">
      <dgm:prSet/>
      <dgm:spPr/>
      <dgm:t>
        <a:bodyPr/>
        <a:lstStyle/>
        <a:p>
          <a:endParaRPr lang="en-GB"/>
        </a:p>
      </dgm:t>
    </dgm:pt>
    <dgm:pt modelId="{8B9D19C7-E51B-4302-9B10-3F95F9FB8F20}" type="sibTrans" cxnId="{032138CF-85AB-4E61-8957-512B010DDD0E}">
      <dgm:prSet/>
      <dgm:spPr/>
      <dgm:t>
        <a:bodyPr/>
        <a:lstStyle/>
        <a:p>
          <a:endParaRPr lang="en-GB"/>
        </a:p>
      </dgm:t>
    </dgm:pt>
    <dgm:pt modelId="{5F5B2184-4F11-4FA1-B00D-D9DC441BC3B3}">
      <dgm:prSet custT="1"/>
      <dgm:spPr/>
      <dgm:t>
        <a:bodyPr/>
        <a:lstStyle/>
        <a:p>
          <a:r>
            <a:rPr lang="cs-CZ" sz="2000" dirty="0" err="1"/>
            <a:t>The</a:t>
          </a:r>
          <a:r>
            <a:rPr lang="cs-CZ" sz="2000" dirty="0"/>
            <a:t> </a:t>
          </a:r>
          <a:r>
            <a:rPr lang="cs-CZ" sz="2000" dirty="0" err="1"/>
            <a:t>impact</a:t>
          </a:r>
          <a:r>
            <a:rPr lang="cs-CZ" sz="2000" dirty="0"/>
            <a:t> </a:t>
          </a:r>
          <a:r>
            <a:rPr lang="cs-CZ" sz="2000" dirty="0" err="1"/>
            <a:t>of</a:t>
          </a:r>
          <a:r>
            <a:rPr lang="cs-CZ" sz="2000" dirty="0"/>
            <a:t> </a:t>
          </a:r>
          <a:r>
            <a:rPr lang="cs-CZ" sz="2000" dirty="0" err="1"/>
            <a:t>crypto</a:t>
          </a:r>
          <a:r>
            <a:rPr lang="cs-CZ" sz="2000" dirty="0"/>
            <a:t> </a:t>
          </a:r>
          <a:r>
            <a:rPr lang="cs-CZ" sz="2000" dirty="0" err="1"/>
            <a:t>ecosystem</a:t>
          </a:r>
          <a:r>
            <a:rPr lang="cs-CZ" sz="2000" dirty="0"/>
            <a:t> </a:t>
          </a:r>
          <a:r>
            <a:rPr lang="cs-CZ" sz="2000" dirty="0" err="1"/>
            <a:t>is</a:t>
          </a:r>
          <a:r>
            <a:rPr lang="cs-CZ" sz="2000" dirty="0"/>
            <a:t> not </a:t>
          </a:r>
          <a:r>
            <a:rPr lang="cs-CZ" sz="2000" dirty="0" err="1"/>
            <a:t>material</a:t>
          </a:r>
          <a:endParaRPr lang="en-GB" sz="2000" dirty="0"/>
        </a:p>
      </dgm:t>
    </dgm:pt>
    <dgm:pt modelId="{450C0D75-6815-4383-9387-7B611BDB00D5}" type="parTrans" cxnId="{D856AFAE-809C-405C-B03D-FCC841DBB989}">
      <dgm:prSet/>
      <dgm:spPr/>
      <dgm:t>
        <a:bodyPr/>
        <a:lstStyle/>
        <a:p>
          <a:endParaRPr lang="en-GB"/>
        </a:p>
      </dgm:t>
    </dgm:pt>
    <dgm:pt modelId="{D42417F2-D9DB-4554-97A5-D0EC2DE7AFB2}" type="sibTrans" cxnId="{D856AFAE-809C-405C-B03D-FCC841DBB989}">
      <dgm:prSet/>
      <dgm:spPr/>
      <dgm:t>
        <a:bodyPr/>
        <a:lstStyle/>
        <a:p>
          <a:endParaRPr lang="en-GB"/>
        </a:p>
      </dgm:t>
    </dgm:pt>
    <dgm:pt modelId="{66C921BE-A662-4AFD-ACF1-5E57D555A1E2}" type="pres">
      <dgm:prSet presAssocID="{0FF2CBB8-50B0-43C4-BFD6-98CDF795D26E}" presName="Name0" presStyleCnt="0">
        <dgm:presLayoutVars>
          <dgm:dir/>
          <dgm:animLvl val="lvl"/>
          <dgm:resizeHandles val="exact"/>
        </dgm:presLayoutVars>
      </dgm:prSet>
      <dgm:spPr/>
    </dgm:pt>
    <dgm:pt modelId="{560D4833-7E01-4588-A78F-F644FCCBC695}" type="pres">
      <dgm:prSet presAssocID="{62F9F222-A6DC-4466-964C-46B19F56C44E}" presName="boxAndChildren" presStyleCnt="0"/>
      <dgm:spPr/>
    </dgm:pt>
    <dgm:pt modelId="{9A196BA3-9112-4F61-AF68-18BACBBDCA48}" type="pres">
      <dgm:prSet presAssocID="{62F9F222-A6DC-4466-964C-46B19F56C44E}" presName="parentTextBox" presStyleLbl="node1" presStyleIdx="0" presStyleCnt="4"/>
      <dgm:spPr/>
    </dgm:pt>
    <dgm:pt modelId="{EF4BAFBB-FF2B-4F10-AE12-4044C2984B63}" type="pres">
      <dgm:prSet presAssocID="{62F9F222-A6DC-4466-964C-46B19F56C44E}" presName="entireBox" presStyleLbl="node1" presStyleIdx="0" presStyleCnt="4"/>
      <dgm:spPr/>
    </dgm:pt>
    <dgm:pt modelId="{D511CF65-D889-42FA-8C8F-0E738058530B}" type="pres">
      <dgm:prSet presAssocID="{62F9F222-A6DC-4466-964C-46B19F56C44E}" presName="descendantBox" presStyleCnt="0"/>
      <dgm:spPr/>
    </dgm:pt>
    <dgm:pt modelId="{79B0A1C7-56C0-4CAA-9D42-A4C7F4EF60DF}" type="pres">
      <dgm:prSet presAssocID="{5F5B2184-4F11-4FA1-B00D-D9DC441BC3B3}" presName="childTextBox" presStyleLbl="fgAccFollowNode1" presStyleIdx="0" presStyleCnt="4">
        <dgm:presLayoutVars>
          <dgm:bulletEnabled val="1"/>
        </dgm:presLayoutVars>
      </dgm:prSet>
      <dgm:spPr/>
    </dgm:pt>
    <dgm:pt modelId="{5FF7AF38-CA47-4FFF-A593-C86958AFD2FF}" type="pres">
      <dgm:prSet presAssocID="{0C201F16-395B-434E-80CF-4299F2EA237A}" presName="sp" presStyleCnt="0"/>
      <dgm:spPr/>
    </dgm:pt>
    <dgm:pt modelId="{72FEF394-94FA-4CAE-8BF6-46B1E2A842C1}" type="pres">
      <dgm:prSet presAssocID="{6E19D0FC-178D-4AB1-B1BE-44FD25F6979C}" presName="arrowAndChildren" presStyleCnt="0"/>
      <dgm:spPr/>
    </dgm:pt>
    <dgm:pt modelId="{2E0B8290-9459-41AF-AF64-0C070C59696D}" type="pres">
      <dgm:prSet presAssocID="{6E19D0FC-178D-4AB1-B1BE-44FD25F6979C}" presName="parentTextArrow" presStyleLbl="node1" presStyleIdx="0" presStyleCnt="4"/>
      <dgm:spPr/>
    </dgm:pt>
    <dgm:pt modelId="{667269EE-F028-4EC1-A126-6FA4179BC696}" type="pres">
      <dgm:prSet presAssocID="{6E19D0FC-178D-4AB1-B1BE-44FD25F6979C}" presName="arrow" presStyleLbl="node1" presStyleIdx="1" presStyleCnt="4"/>
      <dgm:spPr/>
    </dgm:pt>
    <dgm:pt modelId="{A110C626-076B-4899-89E7-35C62F72298C}" type="pres">
      <dgm:prSet presAssocID="{6E19D0FC-178D-4AB1-B1BE-44FD25F6979C}" presName="descendantArrow" presStyleCnt="0"/>
      <dgm:spPr/>
    </dgm:pt>
    <dgm:pt modelId="{3C556112-77F2-4CA7-8FE3-B54CC99322CA}" type="pres">
      <dgm:prSet presAssocID="{2BCA1D7F-0983-40CD-A4B1-4D3314C17026}" presName="childTextArrow" presStyleLbl="fgAccFollowNode1" presStyleIdx="1" presStyleCnt="4">
        <dgm:presLayoutVars>
          <dgm:bulletEnabled val="1"/>
        </dgm:presLayoutVars>
      </dgm:prSet>
      <dgm:spPr/>
    </dgm:pt>
    <dgm:pt modelId="{0239DB6D-3959-4D96-99BD-8800847A6C7A}" type="pres">
      <dgm:prSet presAssocID="{28418CA8-A2B9-4990-A955-32FB2802AF9A}" presName="sp" presStyleCnt="0"/>
      <dgm:spPr/>
    </dgm:pt>
    <dgm:pt modelId="{055690CB-53D2-4A48-BA80-6C015C0BA63F}" type="pres">
      <dgm:prSet presAssocID="{005B9170-349C-426E-9672-36F4F2F62EBA}" presName="arrowAndChildren" presStyleCnt="0"/>
      <dgm:spPr/>
    </dgm:pt>
    <dgm:pt modelId="{9D605C74-14D4-4D54-9469-6502701E7C33}" type="pres">
      <dgm:prSet presAssocID="{005B9170-349C-426E-9672-36F4F2F62EBA}" presName="parentTextArrow" presStyleLbl="node1" presStyleIdx="1" presStyleCnt="4"/>
      <dgm:spPr/>
    </dgm:pt>
    <dgm:pt modelId="{9860192A-0F08-4119-94DB-F767140D4154}" type="pres">
      <dgm:prSet presAssocID="{005B9170-349C-426E-9672-36F4F2F62EBA}" presName="arrow" presStyleLbl="node1" presStyleIdx="2" presStyleCnt="4"/>
      <dgm:spPr/>
    </dgm:pt>
    <dgm:pt modelId="{6B928F0A-8856-4993-B153-9A581BD5287F}" type="pres">
      <dgm:prSet presAssocID="{005B9170-349C-426E-9672-36F4F2F62EBA}" presName="descendantArrow" presStyleCnt="0"/>
      <dgm:spPr/>
    </dgm:pt>
    <dgm:pt modelId="{903523DA-4F18-4229-86AB-D42325C8E78D}" type="pres">
      <dgm:prSet presAssocID="{54E3986E-7630-4089-98E1-56DA246BABB1}" presName="childTextArrow" presStyleLbl="fgAccFollowNode1" presStyleIdx="2" presStyleCnt="4">
        <dgm:presLayoutVars>
          <dgm:bulletEnabled val="1"/>
        </dgm:presLayoutVars>
      </dgm:prSet>
      <dgm:spPr/>
    </dgm:pt>
    <dgm:pt modelId="{CC235B9E-9B72-4731-BD06-008F0026947D}" type="pres">
      <dgm:prSet presAssocID="{ADC9A9F7-6131-4680-82E7-009518DB129A}" presName="sp" presStyleCnt="0"/>
      <dgm:spPr/>
    </dgm:pt>
    <dgm:pt modelId="{80A9C32A-C112-433C-99E6-76CEAA2F3BBB}" type="pres">
      <dgm:prSet presAssocID="{DA648439-979B-4FBC-981B-6D4F961A42CC}" presName="arrowAndChildren" presStyleCnt="0"/>
      <dgm:spPr/>
    </dgm:pt>
    <dgm:pt modelId="{473A5774-660A-4D6E-A821-55FC9BB5863F}" type="pres">
      <dgm:prSet presAssocID="{DA648439-979B-4FBC-981B-6D4F961A42CC}" presName="parentTextArrow" presStyleLbl="node1" presStyleIdx="2" presStyleCnt="4"/>
      <dgm:spPr/>
    </dgm:pt>
    <dgm:pt modelId="{FE3202EA-3673-4AD4-855B-B10B5EABA29F}" type="pres">
      <dgm:prSet presAssocID="{DA648439-979B-4FBC-981B-6D4F961A42CC}" presName="arrow" presStyleLbl="node1" presStyleIdx="3" presStyleCnt="4" custLinFactNeighborX="-1096" custLinFactNeighborY="-3243"/>
      <dgm:spPr/>
    </dgm:pt>
    <dgm:pt modelId="{6C644EDF-6C14-4FDF-9256-7B33E6AC4F49}" type="pres">
      <dgm:prSet presAssocID="{DA648439-979B-4FBC-981B-6D4F961A42CC}" presName="descendantArrow" presStyleCnt="0"/>
      <dgm:spPr/>
    </dgm:pt>
    <dgm:pt modelId="{F908C537-B0CB-4340-BF9A-B3E3F912B99F}" type="pres">
      <dgm:prSet presAssocID="{6822D37A-37CF-4B84-88CE-7195493E6C40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9A262811-F274-4581-80D2-73B01C593DF7}" srcId="{DA648439-979B-4FBC-981B-6D4F961A42CC}" destId="{6822D37A-37CF-4B84-88CE-7195493E6C40}" srcOrd="0" destOrd="0" parTransId="{B6A271B5-7F03-43CA-A310-51703364F71F}" sibTransId="{177D7590-EB07-476F-A36D-13DDC4D6A526}"/>
    <dgm:cxn modelId="{9DD8DF32-7F06-4376-8A0D-C707C6213337}" type="presOf" srcId="{2BCA1D7F-0983-40CD-A4B1-4D3314C17026}" destId="{3C556112-77F2-4CA7-8FE3-B54CC99322CA}" srcOrd="0" destOrd="0" presId="urn:microsoft.com/office/officeart/2005/8/layout/process4"/>
    <dgm:cxn modelId="{C1DBF232-D560-4243-A03F-09ED3971ED32}" type="presOf" srcId="{5F5B2184-4F11-4FA1-B00D-D9DC441BC3B3}" destId="{79B0A1C7-56C0-4CAA-9D42-A4C7F4EF60DF}" srcOrd="0" destOrd="0" presId="urn:microsoft.com/office/officeart/2005/8/layout/process4"/>
    <dgm:cxn modelId="{F5A0EF3D-A68C-4B49-9CE0-0B8F574A87D7}" srcId="{005B9170-349C-426E-9672-36F4F2F62EBA}" destId="{54E3986E-7630-4089-98E1-56DA246BABB1}" srcOrd="0" destOrd="0" parTransId="{902974C4-8346-4C61-BF41-5D265CD39A07}" sibTransId="{40952112-8AA8-4A1F-9A09-E97AD7BB8BAE}"/>
    <dgm:cxn modelId="{97828160-BE87-4CE0-B31F-966A7E135799}" type="presOf" srcId="{62F9F222-A6DC-4466-964C-46B19F56C44E}" destId="{EF4BAFBB-FF2B-4F10-AE12-4044C2984B63}" srcOrd="1" destOrd="0" presId="urn:microsoft.com/office/officeart/2005/8/layout/process4"/>
    <dgm:cxn modelId="{F471AB66-C98B-450D-90B1-7D73FC62D9C6}" type="presOf" srcId="{DA648439-979B-4FBC-981B-6D4F961A42CC}" destId="{FE3202EA-3673-4AD4-855B-B10B5EABA29F}" srcOrd="1" destOrd="0" presId="urn:microsoft.com/office/officeart/2005/8/layout/process4"/>
    <dgm:cxn modelId="{87F14A71-1C8F-4187-9753-DFF07AEEC80D}" type="presOf" srcId="{6E19D0FC-178D-4AB1-B1BE-44FD25F6979C}" destId="{667269EE-F028-4EC1-A126-6FA4179BC696}" srcOrd="1" destOrd="0" presId="urn:microsoft.com/office/officeart/2005/8/layout/process4"/>
    <dgm:cxn modelId="{D4DE5078-CA40-4479-80F3-41F48264D1B7}" type="presOf" srcId="{54E3986E-7630-4089-98E1-56DA246BABB1}" destId="{903523DA-4F18-4229-86AB-D42325C8E78D}" srcOrd="0" destOrd="0" presId="urn:microsoft.com/office/officeart/2005/8/layout/process4"/>
    <dgm:cxn modelId="{56A76A9B-3CEB-41F3-A229-E2F204B53218}" srcId="{0FF2CBB8-50B0-43C4-BFD6-98CDF795D26E}" destId="{DA648439-979B-4FBC-981B-6D4F961A42CC}" srcOrd="0" destOrd="0" parTransId="{E32183EC-8982-4D93-ABAF-F0622B8BA49A}" sibTransId="{ADC9A9F7-6131-4680-82E7-009518DB129A}"/>
    <dgm:cxn modelId="{F6A64C9B-CB2D-49DF-897C-9CF4B0AD1663}" type="presOf" srcId="{62F9F222-A6DC-4466-964C-46B19F56C44E}" destId="{9A196BA3-9112-4F61-AF68-18BACBBDCA48}" srcOrd="0" destOrd="0" presId="urn:microsoft.com/office/officeart/2005/8/layout/process4"/>
    <dgm:cxn modelId="{02544EAC-091A-4837-BD55-0841A253B143}" srcId="{6E19D0FC-178D-4AB1-B1BE-44FD25F6979C}" destId="{2BCA1D7F-0983-40CD-A4B1-4D3314C17026}" srcOrd="0" destOrd="0" parTransId="{772AA064-FE7E-4819-9F62-F4CD6A6736C7}" sibTransId="{9DCF6543-3D42-4A2E-A4F5-0A5CCB4A12A5}"/>
    <dgm:cxn modelId="{D856AFAE-809C-405C-B03D-FCC841DBB989}" srcId="{62F9F222-A6DC-4466-964C-46B19F56C44E}" destId="{5F5B2184-4F11-4FA1-B00D-D9DC441BC3B3}" srcOrd="0" destOrd="0" parTransId="{450C0D75-6815-4383-9387-7B611BDB00D5}" sibTransId="{D42417F2-D9DB-4554-97A5-D0EC2DE7AFB2}"/>
    <dgm:cxn modelId="{541225BD-0A37-49F0-AE1C-9022D5D785A5}" type="presOf" srcId="{6E19D0FC-178D-4AB1-B1BE-44FD25F6979C}" destId="{2E0B8290-9459-41AF-AF64-0C070C59696D}" srcOrd="0" destOrd="0" presId="urn:microsoft.com/office/officeart/2005/8/layout/process4"/>
    <dgm:cxn modelId="{AC77D1C0-8077-442C-B6AC-DF09044DB5FA}" type="presOf" srcId="{DA648439-979B-4FBC-981B-6D4F961A42CC}" destId="{473A5774-660A-4D6E-A821-55FC9BB5863F}" srcOrd="0" destOrd="0" presId="urn:microsoft.com/office/officeart/2005/8/layout/process4"/>
    <dgm:cxn modelId="{40CEEFCA-6347-439E-BDAC-96DB3E8EEFB1}" srcId="{0FF2CBB8-50B0-43C4-BFD6-98CDF795D26E}" destId="{005B9170-349C-426E-9672-36F4F2F62EBA}" srcOrd="1" destOrd="0" parTransId="{0E6AF453-1CAF-448E-B689-489C788658C7}" sibTransId="{28418CA8-A2B9-4990-A955-32FB2802AF9A}"/>
    <dgm:cxn modelId="{032138CF-85AB-4E61-8957-512B010DDD0E}" srcId="{0FF2CBB8-50B0-43C4-BFD6-98CDF795D26E}" destId="{62F9F222-A6DC-4466-964C-46B19F56C44E}" srcOrd="3" destOrd="0" parTransId="{F9AA0120-59A7-408B-AF23-1B2CA453E03E}" sibTransId="{8B9D19C7-E51B-4302-9B10-3F95F9FB8F20}"/>
    <dgm:cxn modelId="{4346D9E3-2DE0-4484-A463-F74679C6DD33}" srcId="{0FF2CBB8-50B0-43C4-BFD6-98CDF795D26E}" destId="{6E19D0FC-178D-4AB1-B1BE-44FD25F6979C}" srcOrd="2" destOrd="0" parTransId="{B5433BD1-B8D4-4908-8104-A9118EA624DF}" sibTransId="{0C201F16-395B-434E-80CF-4299F2EA237A}"/>
    <dgm:cxn modelId="{6F423AE9-1D0B-407B-B381-F05013CB172A}" type="presOf" srcId="{6822D37A-37CF-4B84-88CE-7195493E6C40}" destId="{F908C537-B0CB-4340-BF9A-B3E3F912B99F}" srcOrd="0" destOrd="0" presId="urn:microsoft.com/office/officeart/2005/8/layout/process4"/>
    <dgm:cxn modelId="{4298AAF4-C2D0-437C-9AB7-B23AAEF1EE09}" type="presOf" srcId="{005B9170-349C-426E-9672-36F4F2F62EBA}" destId="{9860192A-0F08-4119-94DB-F767140D4154}" srcOrd="1" destOrd="0" presId="urn:microsoft.com/office/officeart/2005/8/layout/process4"/>
    <dgm:cxn modelId="{552620F9-2E62-4AA8-9BE3-5A1D9B5BAA3B}" type="presOf" srcId="{0FF2CBB8-50B0-43C4-BFD6-98CDF795D26E}" destId="{66C921BE-A662-4AFD-ACF1-5E57D555A1E2}" srcOrd="0" destOrd="0" presId="urn:microsoft.com/office/officeart/2005/8/layout/process4"/>
    <dgm:cxn modelId="{7B954EFC-4698-46C3-BCE3-3D940B511222}" type="presOf" srcId="{005B9170-349C-426E-9672-36F4F2F62EBA}" destId="{9D605C74-14D4-4D54-9469-6502701E7C33}" srcOrd="0" destOrd="0" presId="urn:microsoft.com/office/officeart/2005/8/layout/process4"/>
    <dgm:cxn modelId="{EC639946-334F-45CC-A681-C90A4449ACC0}" type="presParOf" srcId="{66C921BE-A662-4AFD-ACF1-5E57D555A1E2}" destId="{560D4833-7E01-4588-A78F-F644FCCBC695}" srcOrd="0" destOrd="0" presId="urn:microsoft.com/office/officeart/2005/8/layout/process4"/>
    <dgm:cxn modelId="{22982A27-3DCA-4A47-B6FB-9F3DE77E2FF1}" type="presParOf" srcId="{560D4833-7E01-4588-A78F-F644FCCBC695}" destId="{9A196BA3-9112-4F61-AF68-18BACBBDCA48}" srcOrd="0" destOrd="0" presId="urn:microsoft.com/office/officeart/2005/8/layout/process4"/>
    <dgm:cxn modelId="{C9572961-3F3D-411E-A19D-7385C445FD78}" type="presParOf" srcId="{560D4833-7E01-4588-A78F-F644FCCBC695}" destId="{EF4BAFBB-FF2B-4F10-AE12-4044C2984B63}" srcOrd="1" destOrd="0" presId="urn:microsoft.com/office/officeart/2005/8/layout/process4"/>
    <dgm:cxn modelId="{D6C2FFD5-24BB-4137-8DDE-68C7125266C1}" type="presParOf" srcId="{560D4833-7E01-4588-A78F-F644FCCBC695}" destId="{D511CF65-D889-42FA-8C8F-0E738058530B}" srcOrd="2" destOrd="0" presId="urn:microsoft.com/office/officeart/2005/8/layout/process4"/>
    <dgm:cxn modelId="{318EEBF2-92E4-4BF3-8CA7-58FB10459142}" type="presParOf" srcId="{D511CF65-D889-42FA-8C8F-0E738058530B}" destId="{79B0A1C7-56C0-4CAA-9D42-A4C7F4EF60DF}" srcOrd="0" destOrd="0" presId="urn:microsoft.com/office/officeart/2005/8/layout/process4"/>
    <dgm:cxn modelId="{ADBD69AB-E36D-40CD-BD00-C927532A4A8C}" type="presParOf" srcId="{66C921BE-A662-4AFD-ACF1-5E57D555A1E2}" destId="{5FF7AF38-CA47-4FFF-A593-C86958AFD2FF}" srcOrd="1" destOrd="0" presId="urn:microsoft.com/office/officeart/2005/8/layout/process4"/>
    <dgm:cxn modelId="{EEE3BAE5-EDB1-4062-8A73-056A7A1BD69E}" type="presParOf" srcId="{66C921BE-A662-4AFD-ACF1-5E57D555A1E2}" destId="{72FEF394-94FA-4CAE-8BF6-46B1E2A842C1}" srcOrd="2" destOrd="0" presId="urn:microsoft.com/office/officeart/2005/8/layout/process4"/>
    <dgm:cxn modelId="{77EC9AB1-805E-4945-A8D7-700905A95FB1}" type="presParOf" srcId="{72FEF394-94FA-4CAE-8BF6-46B1E2A842C1}" destId="{2E0B8290-9459-41AF-AF64-0C070C59696D}" srcOrd="0" destOrd="0" presId="urn:microsoft.com/office/officeart/2005/8/layout/process4"/>
    <dgm:cxn modelId="{55BB7554-7154-45D5-B721-5A8CF6AA7E81}" type="presParOf" srcId="{72FEF394-94FA-4CAE-8BF6-46B1E2A842C1}" destId="{667269EE-F028-4EC1-A126-6FA4179BC696}" srcOrd="1" destOrd="0" presId="urn:microsoft.com/office/officeart/2005/8/layout/process4"/>
    <dgm:cxn modelId="{263EFBFF-3606-40A0-AA02-1F8FAFE42C34}" type="presParOf" srcId="{72FEF394-94FA-4CAE-8BF6-46B1E2A842C1}" destId="{A110C626-076B-4899-89E7-35C62F72298C}" srcOrd="2" destOrd="0" presId="urn:microsoft.com/office/officeart/2005/8/layout/process4"/>
    <dgm:cxn modelId="{CFF0FC78-A48A-4D9D-9C2F-D8CCE3A0671F}" type="presParOf" srcId="{A110C626-076B-4899-89E7-35C62F72298C}" destId="{3C556112-77F2-4CA7-8FE3-B54CC99322CA}" srcOrd="0" destOrd="0" presId="urn:microsoft.com/office/officeart/2005/8/layout/process4"/>
    <dgm:cxn modelId="{72A2BF79-FF2B-431A-8AB0-12B4B50BB7A4}" type="presParOf" srcId="{66C921BE-A662-4AFD-ACF1-5E57D555A1E2}" destId="{0239DB6D-3959-4D96-99BD-8800847A6C7A}" srcOrd="3" destOrd="0" presId="urn:microsoft.com/office/officeart/2005/8/layout/process4"/>
    <dgm:cxn modelId="{F4DF8FC3-533D-4942-B895-03C2022CC6DA}" type="presParOf" srcId="{66C921BE-A662-4AFD-ACF1-5E57D555A1E2}" destId="{055690CB-53D2-4A48-BA80-6C015C0BA63F}" srcOrd="4" destOrd="0" presId="urn:microsoft.com/office/officeart/2005/8/layout/process4"/>
    <dgm:cxn modelId="{90680A21-54BB-4E60-B4A0-1DF0B2B30A80}" type="presParOf" srcId="{055690CB-53D2-4A48-BA80-6C015C0BA63F}" destId="{9D605C74-14D4-4D54-9469-6502701E7C33}" srcOrd="0" destOrd="0" presId="urn:microsoft.com/office/officeart/2005/8/layout/process4"/>
    <dgm:cxn modelId="{50610546-D263-4D4E-8BAB-78472D870619}" type="presParOf" srcId="{055690CB-53D2-4A48-BA80-6C015C0BA63F}" destId="{9860192A-0F08-4119-94DB-F767140D4154}" srcOrd="1" destOrd="0" presId="urn:microsoft.com/office/officeart/2005/8/layout/process4"/>
    <dgm:cxn modelId="{CE044DB7-6070-472B-8E2B-09A5D4DF4B3E}" type="presParOf" srcId="{055690CB-53D2-4A48-BA80-6C015C0BA63F}" destId="{6B928F0A-8856-4993-B153-9A581BD5287F}" srcOrd="2" destOrd="0" presId="urn:microsoft.com/office/officeart/2005/8/layout/process4"/>
    <dgm:cxn modelId="{6DE31186-9219-42F8-87D0-27D9AB856750}" type="presParOf" srcId="{6B928F0A-8856-4993-B153-9A581BD5287F}" destId="{903523DA-4F18-4229-86AB-D42325C8E78D}" srcOrd="0" destOrd="0" presId="urn:microsoft.com/office/officeart/2005/8/layout/process4"/>
    <dgm:cxn modelId="{BE05AB41-0451-4331-93E7-AF665BAD0422}" type="presParOf" srcId="{66C921BE-A662-4AFD-ACF1-5E57D555A1E2}" destId="{CC235B9E-9B72-4731-BD06-008F0026947D}" srcOrd="5" destOrd="0" presId="urn:microsoft.com/office/officeart/2005/8/layout/process4"/>
    <dgm:cxn modelId="{8A6A4882-1ECD-4B8C-A687-D0CF90563945}" type="presParOf" srcId="{66C921BE-A662-4AFD-ACF1-5E57D555A1E2}" destId="{80A9C32A-C112-433C-99E6-76CEAA2F3BBB}" srcOrd="6" destOrd="0" presId="urn:microsoft.com/office/officeart/2005/8/layout/process4"/>
    <dgm:cxn modelId="{545281BC-51C0-4792-A3E4-51459557FAFC}" type="presParOf" srcId="{80A9C32A-C112-433C-99E6-76CEAA2F3BBB}" destId="{473A5774-660A-4D6E-A821-55FC9BB5863F}" srcOrd="0" destOrd="0" presId="urn:microsoft.com/office/officeart/2005/8/layout/process4"/>
    <dgm:cxn modelId="{F10D103A-DA16-4693-B441-7AB8059F1989}" type="presParOf" srcId="{80A9C32A-C112-433C-99E6-76CEAA2F3BBB}" destId="{FE3202EA-3673-4AD4-855B-B10B5EABA29F}" srcOrd="1" destOrd="0" presId="urn:microsoft.com/office/officeart/2005/8/layout/process4"/>
    <dgm:cxn modelId="{8F5DB538-63F2-412F-9165-760BE5A7AD8C}" type="presParOf" srcId="{80A9C32A-C112-433C-99E6-76CEAA2F3BBB}" destId="{6C644EDF-6C14-4FDF-9256-7B33E6AC4F49}" srcOrd="2" destOrd="0" presId="urn:microsoft.com/office/officeart/2005/8/layout/process4"/>
    <dgm:cxn modelId="{EDB5A722-3F94-4307-8571-EB3E190270FC}" type="presParOf" srcId="{6C644EDF-6C14-4FDF-9256-7B33E6AC4F49}" destId="{F908C537-B0CB-4340-BF9A-B3E3F912B99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12080-BFB5-4223-87D6-3E177AB1A88A}">
      <dsp:nvSpPr>
        <dsp:cNvPr id="0" name=""/>
        <dsp:cNvSpPr/>
      </dsp:nvSpPr>
      <dsp:spPr>
        <a:xfrm>
          <a:off x="0" y="3236431"/>
          <a:ext cx="11155806" cy="1067863"/>
        </a:xfrm>
        <a:prstGeom prst="rect">
          <a:avLst/>
        </a:prstGeom>
        <a:solidFill>
          <a:srgbClr val="B61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 dirty="0"/>
            <a:t>Challenges for</a:t>
          </a:r>
        </a:p>
      </dsp:txBody>
      <dsp:txXfrm>
        <a:off x="0" y="3236431"/>
        <a:ext cx="11155806" cy="576646"/>
      </dsp:txXfrm>
    </dsp:sp>
    <dsp:sp modelId="{A64B638C-7110-4B77-951F-8674EBC48497}">
      <dsp:nvSpPr>
        <dsp:cNvPr id="0" name=""/>
        <dsp:cNvSpPr/>
      </dsp:nvSpPr>
      <dsp:spPr>
        <a:xfrm>
          <a:off x="5447" y="3808763"/>
          <a:ext cx="3714970" cy="491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 dirty="0"/>
            <a:t>Portfolio management</a:t>
          </a:r>
        </a:p>
      </dsp:txBody>
      <dsp:txXfrm>
        <a:off x="5447" y="3808763"/>
        <a:ext cx="3714970" cy="491217"/>
      </dsp:txXfrm>
    </dsp:sp>
    <dsp:sp modelId="{07C672BC-8B55-49E5-8ADE-566A1E8DA124}">
      <dsp:nvSpPr>
        <dsp:cNvPr id="0" name=""/>
        <dsp:cNvSpPr/>
      </dsp:nvSpPr>
      <dsp:spPr>
        <a:xfrm>
          <a:off x="3720417" y="3808763"/>
          <a:ext cx="3714970" cy="491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 dirty="0"/>
            <a:t>Banking &amp; financial </a:t>
          </a:r>
          <a:r>
            <a:rPr lang="cs-CZ" sz="2000" kern="1200" noProof="0" dirty="0"/>
            <a:t>&amp; </a:t>
          </a:r>
          <a:r>
            <a:rPr lang="cs-CZ" sz="2000" kern="1200" noProof="0" dirty="0" err="1"/>
            <a:t>energy</a:t>
          </a:r>
          <a:r>
            <a:rPr lang="cs-CZ" sz="2000" kern="1200" noProof="0" dirty="0"/>
            <a:t> </a:t>
          </a:r>
          <a:r>
            <a:rPr lang="en-GB" sz="2000" kern="1200" noProof="0" dirty="0"/>
            <a:t>regulation</a:t>
          </a:r>
        </a:p>
      </dsp:txBody>
      <dsp:txXfrm>
        <a:off x="3720417" y="3808763"/>
        <a:ext cx="3714970" cy="491217"/>
      </dsp:txXfrm>
    </dsp:sp>
    <dsp:sp modelId="{510D8B99-76D0-49CB-9D28-88E5BA774726}">
      <dsp:nvSpPr>
        <dsp:cNvPr id="0" name=""/>
        <dsp:cNvSpPr/>
      </dsp:nvSpPr>
      <dsp:spPr>
        <a:xfrm>
          <a:off x="7435388" y="3808763"/>
          <a:ext cx="3714970" cy="491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 dirty="0"/>
            <a:t>Accounting / Taxation</a:t>
          </a:r>
        </a:p>
      </dsp:txBody>
      <dsp:txXfrm>
        <a:off x="7435388" y="3808763"/>
        <a:ext cx="3714970" cy="491217"/>
      </dsp:txXfrm>
    </dsp:sp>
    <dsp:sp modelId="{9860192A-0F08-4119-94DB-F767140D4154}">
      <dsp:nvSpPr>
        <dsp:cNvPr id="0" name=""/>
        <dsp:cNvSpPr/>
      </dsp:nvSpPr>
      <dsp:spPr>
        <a:xfrm rot="10800000">
          <a:off x="0" y="1627119"/>
          <a:ext cx="11155806" cy="1642373"/>
        </a:xfrm>
        <a:prstGeom prst="upArrowCallout">
          <a:avLst/>
        </a:prstGeom>
        <a:solidFill>
          <a:srgbClr val="B61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 dirty="0"/>
            <a:t>Crypto ecosystem in a nutshell</a:t>
          </a:r>
        </a:p>
      </dsp:txBody>
      <dsp:txXfrm rot="-10800000">
        <a:off x="0" y="1627119"/>
        <a:ext cx="11155806" cy="576473"/>
      </dsp:txXfrm>
    </dsp:sp>
    <dsp:sp modelId="{9F2C3924-0061-4287-BB83-48B4C52F7390}">
      <dsp:nvSpPr>
        <dsp:cNvPr id="0" name=""/>
        <dsp:cNvSpPr/>
      </dsp:nvSpPr>
      <dsp:spPr>
        <a:xfrm>
          <a:off x="5447" y="2203592"/>
          <a:ext cx="3714970" cy="4910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 dirty="0"/>
            <a:t>bitcoin price 100 </a:t>
          </a:r>
          <a:r>
            <a:rPr lang="en-GB" sz="2000" kern="1200" noProof="0" dirty="0" err="1"/>
            <a:t>tUSD</a:t>
          </a:r>
          <a:endParaRPr lang="en-GB" sz="2000" kern="1200" noProof="0" dirty="0"/>
        </a:p>
      </dsp:txBody>
      <dsp:txXfrm>
        <a:off x="5447" y="2203592"/>
        <a:ext cx="3714970" cy="491069"/>
      </dsp:txXfrm>
    </dsp:sp>
    <dsp:sp modelId="{0E564C7F-D0D1-4C1A-9C0B-D04540E9BC81}">
      <dsp:nvSpPr>
        <dsp:cNvPr id="0" name=""/>
        <dsp:cNvSpPr/>
      </dsp:nvSpPr>
      <dsp:spPr>
        <a:xfrm>
          <a:off x="3720417" y="2203592"/>
          <a:ext cx="3714970" cy="4910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 dirty="0" err="1"/>
            <a:t>MarkCap</a:t>
          </a:r>
          <a:r>
            <a:rPr lang="en-GB" sz="2000" kern="1200" noProof="0" dirty="0"/>
            <a:t> &gt; 3 </a:t>
          </a:r>
          <a:r>
            <a:rPr lang="en-GB" sz="2000" kern="1200" noProof="0" dirty="0" err="1"/>
            <a:t>tril</a:t>
          </a:r>
          <a:r>
            <a:rPr lang="en-GB" sz="2000" kern="1200" noProof="0" dirty="0"/>
            <a:t> USD</a:t>
          </a:r>
        </a:p>
      </dsp:txBody>
      <dsp:txXfrm>
        <a:off x="3720417" y="2203592"/>
        <a:ext cx="3714970" cy="491069"/>
      </dsp:txXfrm>
    </dsp:sp>
    <dsp:sp modelId="{3406B3FA-B78C-4A62-A184-1E7A285A2608}">
      <dsp:nvSpPr>
        <dsp:cNvPr id="0" name=""/>
        <dsp:cNvSpPr/>
      </dsp:nvSpPr>
      <dsp:spPr>
        <a:xfrm>
          <a:off x="7435388" y="2203592"/>
          <a:ext cx="3714970" cy="4910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 err="1"/>
            <a:t>Crypto</a:t>
          </a:r>
          <a:r>
            <a:rPr lang="cs-CZ" sz="2000" kern="1200" noProof="0" dirty="0"/>
            <a:t> </a:t>
          </a:r>
          <a:r>
            <a:rPr lang="cs-CZ" sz="2000" kern="1200" noProof="0" dirty="0" err="1"/>
            <a:t>trading</a:t>
          </a:r>
          <a:r>
            <a:rPr lang="en-GB" sz="2000" kern="1200" noProof="0" dirty="0"/>
            <a:t> &gt; GDP of FRA, IT, BRA, CAN</a:t>
          </a:r>
        </a:p>
      </dsp:txBody>
      <dsp:txXfrm>
        <a:off x="7435388" y="2203592"/>
        <a:ext cx="3714970" cy="491069"/>
      </dsp:txXfrm>
    </dsp:sp>
    <dsp:sp modelId="{FE3202EA-3673-4AD4-855B-B10B5EABA29F}">
      <dsp:nvSpPr>
        <dsp:cNvPr id="0" name=""/>
        <dsp:cNvSpPr/>
      </dsp:nvSpPr>
      <dsp:spPr>
        <a:xfrm rot="10800000">
          <a:off x="0" y="0"/>
          <a:ext cx="11155806" cy="1642373"/>
        </a:xfrm>
        <a:prstGeom prst="upArrowCallout">
          <a:avLst/>
        </a:prstGeom>
        <a:solidFill>
          <a:srgbClr val="B61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 dirty="0"/>
            <a:t>Industrial Revolution 5.0</a:t>
          </a:r>
        </a:p>
      </dsp:txBody>
      <dsp:txXfrm rot="-10800000">
        <a:off x="0" y="0"/>
        <a:ext cx="11155806" cy="576473"/>
      </dsp:txXfrm>
    </dsp:sp>
    <dsp:sp modelId="{F908C537-B0CB-4340-BF9A-B3E3F912B99F}">
      <dsp:nvSpPr>
        <dsp:cNvPr id="0" name=""/>
        <dsp:cNvSpPr/>
      </dsp:nvSpPr>
      <dsp:spPr>
        <a:xfrm>
          <a:off x="0" y="577237"/>
          <a:ext cx="11155806" cy="4910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noProof="0" dirty="0"/>
            <a:t>Crypto / Blockchain / FinTech / Machine Learning</a:t>
          </a:r>
        </a:p>
      </dsp:txBody>
      <dsp:txXfrm>
        <a:off x="0" y="577237"/>
        <a:ext cx="11155806" cy="491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BAFBB-FF2B-4F10-AE12-4044C2984B63}">
      <dsp:nvSpPr>
        <dsp:cNvPr id="0" name=""/>
        <dsp:cNvSpPr/>
      </dsp:nvSpPr>
      <dsp:spPr>
        <a:xfrm>
          <a:off x="0" y="4141445"/>
          <a:ext cx="11581753" cy="906047"/>
        </a:xfrm>
        <a:prstGeom prst="rect">
          <a:avLst/>
        </a:prstGeom>
        <a:solidFill>
          <a:srgbClr val="B61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 err="1"/>
            <a:t>Issue</a:t>
          </a:r>
          <a:r>
            <a:rPr lang="cs-CZ" sz="2400" b="1" kern="1200" dirty="0"/>
            <a:t> </a:t>
          </a:r>
          <a:r>
            <a:rPr lang="cs-CZ" sz="2400" b="1" kern="1200" dirty="0" err="1"/>
            <a:t>pervasiveness</a:t>
          </a:r>
          <a:r>
            <a:rPr lang="cs-CZ" sz="2400" b="1" kern="1200" dirty="0"/>
            <a:t> </a:t>
          </a:r>
          <a:r>
            <a:rPr lang="en-GB" sz="2400" b="1" kern="1200" dirty="0"/>
            <a:t>☒</a:t>
          </a:r>
        </a:p>
      </dsp:txBody>
      <dsp:txXfrm>
        <a:off x="0" y="4141445"/>
        <a:ext cx="11581753" cy="489265"/>
      </dsp:txXfrm>
    </dsp:sp>
    <dsp:sp modelId="{79B0A1C7-56C0-4CAA-9D42-A4C7F4EF60DF}">
      <dsp:nvSpPr>
        <dsp:cNvPr id="0" name=""/>
        <dsp:cNvSpPr/>
      </dsp:nvSpPr>
      <dsp:spPr>
        <a:xfrm>
          <a:off x="0" y="4612589"/>
          <a:ext cx="11581753" cy="4167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The</a:t>
          </a:r>
          <a:r>
            <a:rPr lang="cs-CZ" sz="2000" kern="1200" dirty="0"/>
            <a:t> </a:t>
          </a:r>
          <a:r>
            <a:rPr lang="cs-CZ" sz="2000" kern="1200" dirty="0" err="1"/>
            <a:t>impact</a:t>
          </a:r>
          <a:r>
            <a:rPr lang="cs-CZ" sz="2000" kern="1200" dirty="0"/>
            <a:t> </a:t>
          </a:r>
          <a:r>
            <a:rPr lang="cs-CZ" sz="2000" kern="1200" dirty="0" err="1"/>
            <a:t>of</a:t>
          </a:r>
          <a:r>
            <a:rPr lang="cs-CZ" sz="2000" kern="1200" dirty="0"/>
            <a:t> </a:t>
          </a:r>
          <a:r>
            <a:rPr lang="cs-CZ" sz="2000" kern="1200" dirty="0" err="1"/>
            <a:t>crypto</a:t>
          </a:r>
          <a:r>
            <a:rPr lang="cs-CZ" sz="2000" kern="1200" dirty="0"/>
            <a:t> </a:t>
          </a:r>
          <a:r>
            <a:rPr lang="cs-CZ" sz="2000" kern="1200" dirty="0" err="1"/>
            <a:t>ecosystem</a:t>
          </a:r>
          <a:r>
            <a:rPr lang="cs-CZ" sz="2000" kern="1200" dirty="0"/>
            <a:t> </a:t>
          </a:r>
          <a:r>
            <a:rPr lang="cs-CZ" sz="2000" kern="1200" dirty="0" err="1"/>
            <a:t>is</a:t>
          </a:r>
          <a:r>
            <a:rPr lang="cs-CZ" sz="2000" kern="1200" dirty="0"/>
            <a:t> not </a:t>
          </a:r>
          <a:r>
            <a:rPr lang="cs-CZ" sz="2000" kern="1200" dirty="0" err="1"/>
            <a:t>material</a:t>
          </a:r>
          <a:endParaRPr lang="en-GB" sz="2000" kern="1200" dirty="0"/>
        </a:p>
      </dsp:txBody>
      <dsp:txXfrm>
        <a:off x="0" y="4612589"/>
        <a:ext cx="11581753" cy="416781"/>
      </dsp:txXfrm>
    </dsp:sp>
    <dsp:sp modelId="{667269EE-F028-4EC1-A126-6FA4179BC696}">
      <dsp:nvSpPr>
        <dsp:cNvPr id="0" name=""/>
        <dsp:cNvSpPr/>
      </dsp:nvSpPr>
      <dsp:spPr>
        <a:xfrm rot="10800000">
          <a:off x="0" y="2761535"/>
          <a:ext cx="11581753" cy="1393500"/>
        </a:xfrm>
        <a:prstGeom prst="upArrowCallout">
          <a:avLst/>
        </a:prstGeom>
        <a:solidFill>
          <a:srgbClr val="B61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 dirty="0"/>
            <a:t>Entities affected</a:t>
          </a:r>
          <a:r>
            <a:rPr lang="cs-CZ" sz="2400" b="1" kern="1200" noProof="0" dirty="0"/>
            <a:t> </a:t>
          </a:r>
          <a:r>
            <a:rPr lang="en-GB" sz="2400" b="1" kern="1200" dirty="0"/>
            <a:t>☑</a:t>
          </a:r>
          <a:endParaRPr lang="en-GB" sz="2400" b="1" kern="1200" noProof="0" dirty="0"/>
        </a:p>
      </dsp:txBody>
      <dsp:txXfrm rot="-10800000">
        <a:off x="0" y="2761535"/>
        <a:ext cx="11581753" cy="489118"/>
      </dsp:txXfrm>
    </dsp:sp>
    <dsp:sp modelId="{3C556112-77F2-4CA7-8FE3-B54CC99322CA}">
      <dsp:nvSpPr>
        <dsp:cNvPr id="0" name=""/>
        <dsp:cNvSpPr/>
      </dsp:nvSpPr>
      <dsp:spPr>
        <a:xfrm>
          <a:off x="0" y="3250654"/>
          <a:ext cx="11581753" cy="4166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 err="1"/>
            <a:t>The</a:t>
          </a:r>
          <a:r>
            <a:rPr lang="cs-CZ" sz="2000" kern="1200" noProof="0" dirty="0"/>
            <a:t> </a:t>
          </a:r>
          <a:r>
            <a:rPr lang="cs-CZ" sz="2000" kern="1200" noProof="0" dirty="0" err="1"/>
            <a:t>effects</a:t>
          </a:r>
          <a:r>
            <a:rPr lang="cs-CZ" sz="2000" kern="1200" noProof="0" dirty="0"/>
            <a:t> </a:t>
          </a:r>
          <a:r>
            <a:rPr lang="en-GB" sz="2000" kern="1200" noProof="0" dirty="0"/>
            <a:t>not uniform and tends to vary</a:t>
          </a:r>
          <a:r>
            <a:rPr lang="cs-CZ" sz="2000" kern="1200" noProof="0" dirty="0"/>
            <a:t>, but </a:t>
          </a:r>
          <a:r>
            <a:rPr lang="cs-CZ" sz="2000" kern="1200" noProof="0" dirty="0" err="1"/>
            <a:t>an</a:t>
          </a:r>
          <a:r>
            <a:rPr lang="cs-CZ" sz="2000" kern="1200" noProof="0" dirty="0"/>
            <a:t> </a:t>
          </a:r>
          <a:r>
            <a:rPr lang="cs-CZ" sz="2000" kern="1200" noProof="0" dirty="0" err="1"/>
            <a:t>increasing</a:t>
          </a:r>
          <a:r>
            <a:rPr lang="cs-CZ" sz="2000" kern="1200" noProof="0" dirty="0"/>
            <a:t> </a:t>
          </a:r>
          <a:r>
            <a:rPr lang="cs-CZ" sz="2000" kern="1200" noProof="0" dirty="0" err="1"/>
            <a:t>number</a:t>
          </a:r>
          <a:r>
            <a:rPr lang="cs-CZ" sz="2000" kern="1200" noProof="0" dirty="0"/>
            <a:t> </a:t>
          </a:r>
          <a:r>
            <a:rPr lang="cs-CZ" sz="2000" kern="1200" noProof="0" dirty="0" err="1"/>
            <a:t>of</a:t>
          </a:r>
          <a:r>
            <a:rPr lang="cs-CZ" sz="2000" kern="1200" noProof="0" dirty="0"/>
            <a:t> </a:t>
          </a:r>
          <a:r>
            <a:rPr lang="cs-CZ" sz="2000" kern="1200" noProof="0" dirty="0" err="1"/>
            <a:t>entities</a:t>
          </a:r>
          <a:r>
            <a:rPr lang="cs-CZ" sz="2000" kern="1200" noProof="0" dirty="0"/>
            <a:t> </a:t>
          </a:r>
          <a:r>
            <a:rPr lang="cs-CZ" sz="2000" kern="1200" noProof="0" dirty="0" err="1"/>
            <a:t>being</a:t>
          </a:r>
          <a:r>
            <a:rPr lang="cs-CZ" sz="2000" kern="1200" noProof="0" dirty="0"/>
            <a:t> </a:t>
          </a:r>
          <a:r>
            <a:rPr lang="cs-CZ" sz="2000" kern="1200" noProof="0" dirty="0" err="1"/>
            <a:t>effected</a:t>
          </a:r>
          <a:endParaRPr lang="en-GB" sz="2000" kern="1200" noProof="0" dirty="0"/>
        </a:p>
      </dsp:txBody>
      <dsp:txXfrm>
        <a:off x="0" y="3250654"/>
        <a:ext cx="11581753" cy="416656"/>
      </dsp:txXfrm>
    </dsp:sp>
    <dsp:sp modelId="{9860192A-0F08-4119-94DB-F767140D4154}">
      <dsp:nvSpPr>
        <dsp:cNvPr id="0" name=""/>
        <dsp:cNvSpPr/>
      </dsp:nvSpPr>
      <dsp:spPr>
        <a:xfrm rot="10800000">
          <a:off x="0" y="1381626"/>
          <a:ext cx="11581753" cy="1393500"/>
        </a:xfrm>
        <a:prstGeom prst="upArrowCallout">
          <a:avLst/>
        </a:prstGeom>
        <a:solidFill>
          <a:srgbClr val="B61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 dirty="0"/>
            <a:t>Presence of deficiencies</a:t>
          </a:r>
          <a:r>
            <a:rPr lang="cs-CZ" sz="2400" b="1" kern="1200" noProof="0" dirty="0"/>
            <a:t> </a:t>
          </a:r>
          <a:r>
            <a:rPr lang="en-GB" sz="2400" b="1" kern="1200" dirty="0"/>
            <a:t>☑</a:t>
          </a:r>
          <a:endParaRPr lang="en-GB" sz="2400" b="1" kern="1200" noProof="0" dirty="0"/>
        </a:p>
      </dsp:txBody>
      <dsp:txXfrm rot="-10800000">
        <a:off x="0" y="1381626"/>
        <a:ext cx="11581753" cy="489118"/>
      </dsp:txXfrm>
    </dsp:sp>
    <dsp:sp modelId="{903523DA-4F18-4229-86AB-D42325C8E78D}">
      <dsp:nvSpPr>
        <dsp:cNvPr id="0" name=""/>
        <dsp:cNvSpPr/>
      </dsp:nvSpPr>
      <dsp:spPr>
        <a:xfrm>
          <a:off x="0" y="1870744"/>
          <a:ext cx="11581753" cy="4166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/>
            <a:t>T</a:t>
          </a:r>
          <a:r>
            <a:rPr lang="en-GB" sz="2000" kern="1200" noProof="0" dirty="0"/>
            <a:t>he application of current IFRS</a:t>
          </a:r>
          <a:r>
            <a:rPr lang="cs-CZ" sz="2000" kern="1200" noProof="0" dirty="0"/>
            <a:t> </a:t>
          </a:r>
          <a:r>
            <a:rPr lang="en-GB" sz="2000" kern="1200" noProof="0" dirty="0"/>
            <a:t>does not yield information that is useful for user</a:t>
          </a:r>
          <a:r>
            <a:rPr lang="cs-CZ" sz="2000" kern="1200" noProof="0" dirty="0"/>
            <a:t>s</a:t>
          </a:r>
          <a:endParaRPr lang="en-GB" sz="2000" kern="1200" noProof="0" dirty="0"/>
        </a:p>
      </dsp:txBody>
      <dsp:txXfrm>
        <a:off x="0" y="1870744"/>
        <a:ext cx="11581753" cy="416656"/>
      </dsp:txXfrm>
    </dsp:sp>
    <dsp:sp modelId="{FE3202EA-3673-4AD4-855B-B10B5EABA29F}">
      <dsp:nvSpPr>
        <dsp:cNvPr id="0" name=""/>
        <dsp:cNvSpPr/>
      </dsp:nvSpPr>
      <dsp:spPr>
        <a:xfrm rot="10800000">
          <a:off x="0" y="0"/>
          <a:ext cx="11581753" cy="1393500"/>
        </a:xfrm>
        <a:prstGeom prst="upArrowCallout">
          <a:avLst/>
        </a:prstGeom>
        <a:solidFill>
          <a:srgbClr val="B61C6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 dirty="0"/>
            <a:t>Significance to users</a:t>
          </a:r>
          <a:r>
            <a:rPr lang="cs-CZ" sz="2400" b="1" kern="1200" noProof="0" dirty="0"/>
            <a:t> </a:t>
          </a:r>
          <a:r>
            <a:rPr lang="en-GB" sz="2400" b="1" kern="1200" dirty="0"/>
            <a:t>☑</a:t>
          </a:r>
          <a:endParaRPr lang="en-GB" sz="2400" b="1" kern="1200" noProof="0" dirty="0"/>
        </a:p>
      </dsp:txBody>
      <dsp:txXfrm rot="-10800000">
        <a:off x="0" y="0"/>
        <a:ext cx="11581753" cy="489118"/>
      </dsp:txXfrm>
    </dsp:sp>
    <dsp:sp modelId="{F908C537-B0CB-4340-BF9A-B3E3F912B99F}">
      <dsp:nvSpPr>
        <dsp:cNvPr id="0" name=""/>
        <dsp:cNvSpPr/>
      </dsp:nvSpPr>
      <dsp:spPr>
        <a:xfrm>
          <a:off x="0" y="490835"/>
          <a:ext cx="11581753" cy="4166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/>
            <a:t>A</a:t>
          </a:r>
          <a:r>
            <a:rPr lang="en-GB" sz="2000" kern="1200" noProof="0" dirty="0"/>
            <a:t> high priority rating to the project </a:t>
          </a:r>
          <a:r>
            <a:rPr lang="cs-CZ" sz="2000" kern="1200" noProof="0" dirty="0"/>
            <a:t>by </a:t>
          </a:r>
          <a:r>
            <a:rPr lang="cs-CZ" sz="2000" kern="1200" noProof="0" dirty="0" err="1"/>
            <a:t>users</a:t>
          </a:r>
          <a:endParaRPr lang="en-GB" sz="2000" kern="1200" noProof="0" dirty="0"/>
        </a:p>
      </dsp:txBody>
      <dsp:txXfrm>
        <a:off x="0" y="490835"/>
        <a:ext cx="11581753" cy="416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A0FE01B-DBF4-4923-9DB6-F1FC022D7C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5347C31-A259-4B90-9B89-E68C9BC079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06DCE-0EF7-45D3-80F9-709CD1B8418C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7A2305-0027-4A1C-AD67-A1767AAD8B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85526D-9FCA-4178-A65E-5DDC9588BA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D8476-C057-42FE-8020-F995D82AA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467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86537-BF7E-40E7-975C-8F2A25E61A4B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D7CA5-9859-4E01-A312-1DCD81B4A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45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BD7CA5-9859-4E01-A312-1DCD81B4A53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6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0BA3F175-6B74-46FC-A690-6F7A9E7826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9759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err="1"/>
              <a:t>Title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FBB8144F-22A8-42E6-93DC-373FCBE9837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872403"/>
            <a:ext cx="105156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err="1"/>
              <a:t>Subtitle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9" name="Zástupný text 2">
            <a:extLst>
              <a:ext uri="{FF2B5EF4-FFF2-40B4-BE49-F238E27FC236}">
                <a16:creationId xmlns:a16="http://schemas.microsoft.com/office/drawing/2014/main" id="{BF02F195-D888-4581-96B8-A29D817DBA7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1850" y="5668966"/>
            <a:ext cx="1052195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B1006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Name and </a:t>
            </a:r>
            <a:r>
              <a:rPr lang="cs-CZ" dirty="0" err="1"/>
              <a:t>surname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author</a:t>
            </a:r>
            <a:endParaRPr lang="cs-CZ" dirty="0"/>
          </a:p>
        </p:txBody>
      </p:sp>
      <p:sp>
        <p:nvSpPr>
          <p:cNvPr id="10" name="Zástupný text 2">
            <a:extLst>
              <a:ext uri="{FF2B5EF4-FFF2-40B4-BE49-F238E27FC236}">
                <a16:creationId xmlns:a16="http://schemas.microsoft.com/office/drawing/2014/main" id="{4967EA19-58C2-424C-9B81-C82D34D2316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31850" y="5997220"/>
            <a:ext cx="1052195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A4A4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Name </a:t>
            </a:r>
            <a:r>
              <a:rPr lang="cs-CZ" dirty="0" err="1"/>
              <a:t>of</a:t>
            </a:r>
            <a:r>
              <a:rPr lang="cs-CZ" dirty="0"/>
              <a:t> department</a:t>
            </a:r>
          </a:p>
        </p:txBody>
      </p:sp>
    </p:spTree>
    <p:extLst>
      <p:ext uri="{BB962C8B-B14F-4D97-AF65-F5344CB8AC3E}">
        <p14:creationId xmlns:p14="http://schemas.microsoft.com/office/powerpoint/2010/main" val="105417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841DB2C-4E87-4F77-9936-DB53842AFF3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55594087"/>
              </p:ext>
            </p:extLst>
          </p:nvPr>
        </p:nvGraphicFramePr>
        <p:xfrm>
          <a:off x="838201" y="2152650"/>
          <a:ext cx="10372722" cy="360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14">
                  <a:extLst>
                    <a:ext uri="{9D8B030D-6E8A-4147-A177-3AD203B41FA5}">
                      <a16:colId xmlns:a16="http://schemas.microsoft.com/office/drawing/2014/main" val="1219353005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463552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36048962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24215458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4556206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0406489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769508777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3799914238"/>
                    </a:ext>
                  </a:extLst>
                </a:gridCol>
                <a:gridCol w="1173410">
                  <a:extLst>
                    <a:ext uri="{9D8B030D-6E8A-4147-A177-3AD203B41FA5}">
                      <a16:colId xmlns:a16="http://schemas.microsoft.com/office/drawing/2014/main" val="1835371581"/>
                    </a:ext>
                  </a:extLst>
                </a:gridCol>
              </a:tblGrid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Column</a:t>
                      </a:r>
                      <a:endParaRPr lang="cs-CZ" dirty="0"/>
                    </a:p>
                  </a:txBody>
                  <a:tcPr anchor="ctr">
                    <a:solidFill>
                      <a:srgbClr val="B10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50454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12970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3975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37182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19941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95225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94286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 err="1"/>
                        <a:t>Row</a:t>
                      </a:r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D6C2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2544"/>
                  </a:ext>
                </a:extLst>
              </a:tr>
            </a:tbl>
          </a:graphicData>
        </a:graphic>
      </p:graphicFrame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</p:spTree>
    <p:extLst>
      <p:ext uri="{BB962C8B-B14F-4D97-AF65-F5344CB8AC3E}">
        <p14:creationId xmlns:p14="http://schemas.microsoft.com/office/powerpoint/2010/main" val="322415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5CB4D-7416-4123-83CE-C769D1CEF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998F7-E90D-471F-891C-0FD12349B8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F5FE98-251D-4D3C-B8B7-DADD6DEB868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the template style.</a:t>
            </a: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90EA42-058E-4D22-B615-D930D64C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8A484A-2BA3-41B7-86CF-5D3F9304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1B4CD1-4B53-455D-AE40-D95A24E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7884-28AE-4700-9C13-68750D37E9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73077C-429C-4C0E-8F05-9FFAC62D143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Picture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44AFA-992F-4BE4-ABDB-10F592A4413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the template style.</a:t>
            </a: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442129-45B5-4C81-B28A-AA85D4F4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712F59-4F02-4916-92FC-440DB3FE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93627A-E54A-4DF9-9A32-88F06F6E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1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AD280-0FEB-422D-9545-DF11A2C6C8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9053D2-A965-461D-AF02-87E3E6FA8627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D64A8-F4F7-422C-942F-F0172F55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C39E-CEDD-43DE-BEDB-8FFB054C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DB8F4-69A1-4474-B69F-8F78FC12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3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90254B-80D5-4BEE-B4A1-5837DB5E91B8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1021079"/>
            <a:ext cx="2628900" cy="5155884"/>
          </a:xfrm>
        </p:spPr>
        <p:txBody>
          <a:bodyPr vert="eaVert"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AB0B4A-3C8A-4535-BD22-ACF057EEFC49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021079"/>
            <a:ext cx="7734300" cy="5155883"/>
          </a:xfrm>
        </p:spPr>
        <p:txBody>
          <a:bodyPr vert="eaVert"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A35CD-E8E4-4C4C-AF96-D5C4BAB8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789759-0184-4DA8-BF39-B34069CD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1126D9-9E62-4220-80F6-A6508032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67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100015"/>
            <a:ext cx="12192000" cy="689952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924050"/>
            <a:ext cx="12192000" cy="4432300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82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0BA3F175-6B74-46FC-A690-6F7A9E7826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9759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err="1"/>
              <a:t>Title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FBB8144F-22A8-42E6-93DC-373FCBE9837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872403"/>
            <a:ext cx="105156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err="1"/>
              <a:t>Subtitle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9" name="Zástupný text 2">
            <a:extLst>
              <a:ext uri="{FF2B5EF4-FFF2-40B4-BE49-F238E27FC236}">
                <a16:creationId xmlns:a16="http://schemas.microsoft.com/office/drawing/2014/main" id="{BF02F195-D888-4581-96B8-A29D817DBA7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1850" y="5621341"/>
            <a:ext cx="1052195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Name and </a:t>
            </a:r>
            <a:r>
              <a:rPr lang="cs-CZ" dirty="0" err="1"/>
              <a:t>surname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author</a:t>
            </a:r>
            <a:endParaRPr lang="cs-CZ" dirty="0"/>
          </a:p>
        </p:txBody>
      </p:sp>
      <p:sp>
        <p:nvSpPr>
          <p:cNvPr id="10" name="Zástupný text 2">
            <a:extLst>
              <a:ext uri="{FF2B5EF4-FFF2-40B4-BE49-F238E27FC236}">
                <a16:creationId xmlns:a16="http://schemas.microsoft.com/office/drawing/2014/main" id="{4967EA19-58C2-424C-9B81-C82D34D2316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31850" y="5997220"/>
            <a:ext cx="1052195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name.surname@vse.cz</a:t>
            </a:r>
          </a:p>
        </p:txBody>
      </p:sp>
    </p:spTree>
    <p:extLst>
      <p:ext uri="{BB962C8B-B14F-4D97-AF65-F5344CB8AC3E}">
        <p14:creationId xmlns:p14="http://schemas.microsoft.com/office/powerpoint/2010/main" val="57753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100015"/>
            <a:ext cx="12192000" cy="689952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924050"/>
            <a:ext cx="12192000" cy="4432300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96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AB441-3D76-4218-81BE-D7E4F3F92A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F63F-E322-46AC-A5C6-E1540E1BD2F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the template style.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9DC5B-E1B0-4FCB-9D9A-C6471A28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462326-6725-45D6-8FAC-124BEDCD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2F161-156E-4802-8F1B-078DF89F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6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A8AAD-C4A1-48ED-8D79-3AB4069FE7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D2D865-A902-4D7C-A0B5-B2C4BB1953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the template style.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5CC91-7444-4FBB-B6F3-3E6FBD5B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5772A-E403-4DD1-B232-954A3547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89E5D0-757E-45AA-8FEA-238040FB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01FF8-98E7-49CB-8B33-E139EF39ED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276E-A998-4BB7-B53A-49EC37A4100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4"/>
            <a:ext cx="5181600" cy="4530725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672645-DFF8-41C8-8BAC-5F24D188FE2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530724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3C31C8-960E-4A18-BC09-35D75D58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3D9D5-2EC6-4E2A-AA85-6FCF97D6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F1E174-D347-4AB1-95DE-ECA0F485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1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112A9-1FE6-4496-81B4-0842D25D88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012825"/>
            <a:ext cx="10515600" cy="1325563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9BFB9E-5D3E-46B3-ABDB-B7E57DAC617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02C15-7789-4EE7-A643-5A633ABA3C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F85072-0475-4304-BE03-A72EA7AC39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1610A2-3C29-4B70-AF60-C2A3EBCE309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C164E5-0EFB-46F1-BB95-CBBAC80C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4FD1153-99E6-4ECA-BF33-0E377D33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282298-48D6-4F29-8798-A54B0577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1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66D0A4D5-BA9C-4FF3-8DED-5DC2BE4CD096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14053716"/>
              </p:ext>
            </p:extLst>
          </p:nvPr>
        </p:nvGraphicFramePr>
        <p:xfrm>
          <a:off x="838200" y="1990725"/>
          <a:ext cx="10372724" cy="414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95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5.png"/><Relationship Id="rId18" Type="http://schemas.openxmlformats.org/officeDocument/2006/relationships/image" Target="../media/image10.sv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8.sv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6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BA3F3A80-FEE6-4FFD-B932-44AD9C6EA94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0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4A4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10062"/>
        </a:buClr>
        <a:buFont typeface="Arial" panose="020B0604020202020204" pitchFamily="34" charset="0"/>
        <a:buChar char="•"/>
        <a:defRPr sz="2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4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0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0827B369-5C4F-458F-9B5E-3B2E23D50A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28.05.2025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5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6C2D6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6C2D6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6C2D6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6C2D6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6C2D6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756DAA84-29FE-419E-B0FC-30B6B82CCD8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5A51F13B-6B63-468B-86C5-24BF19FE5BB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414199" y="360250"/>
            <a:ext cx="201673" cy="201673"/>
          </a:xfrm>
          <a:prstGeom prst="rect">
            <a:avLst/>
          </a:prstGeom>
        </p:spPr>
      </p:pic>
      <p:pic>
        <p:nvPicPr>
          <p:cNvPr id="10" name="Grafický objekt 9">
            <a:extLst>
              <a:ext uri="{FF2B5EF4-FFF2-40B4-BE49-F238E27FC236}">
                <a16:creationId xmlns:a16="http://schemas.microsoft.com/office/drawing/2014/main" id="{EB9DA92F-8316-43D7-9D6B-6841A13DC00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329146" y="360250"/>
            <a:ext cx="201673" cy="201673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68403B65-A3E4-4EA5-A348-D73A327280A2}"/>
              </a:ext>
            </a:extLst>
          </p:cNvPr>
          <p:cNvSpPr txBox="1"/>
          <p:nvPr userDrawn="1"/>
        </p:nvSpPr>
        <p:spPr>
          <a:xfrm>
            <a:off x="10523310" y="299367"/>
            <a:ext cx="1319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B10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ffu.vse</a:t>
            </a:r>
            <a:endParaRPr lang="cs-CZ" sz="1600" dirty="0">
              <a:solidFill>
                <a:srgbClr val="B10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CDCD643-C700-45E8-8816-DD3D4AEF500E}"/>
              </a:ext>
            </a:extLst>
          </p:cNvPr>
          <p:cNvSpPr txBox="1"/>
          <p:nvPr userDrawn="1"/>
        </p:nvSpPr>
        <p:spPr>
          <a:xfrm>
            <a:off x="8599751" y="299367"/>
            <a:ext cx="2076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400" dirty="0">
                <a:solidFill>
                  <a:srgbClr val="B10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ffu.vse.cz/english</a:t>
            </a:r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A972C7-80EA-4001-A2C8-48457C78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style.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64F96-20EB-4338-812A-2CF45FA87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924050"/>
            <a:ext cx="12192000" cy="4432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the text styles in the template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 err="1"/>
              <a:t>Third</a:t>
            </a:r>
            <a:r>
              <a:rPr lang="cs-CZ" dirty="0"/>
              <a:t> level</a:t>
            </a:r>
          </a:p>
          <a:p>
            <a:pPr lvl="3"/>
            <a:r>
              <a:rPr lang="cs-CZ" dirty="0" err="1"/>
              <a:t>Fourth</a:t>
            </a:r>
            <a:r>
              <a:rPr lang="cs-CZ" dirty="0"/>
              <a:t> level</a:t>
            </a:r>
          </a:p>
          <a:p>
            <a:pPr lvl="4"/>
            <a:r>
              <a:rPr lang="cs-CZ" dirty="0" err="1"/>
              <a:t>Fifth</a:t>
            </a:r>
            <a:r>
              <a:rPr lang="cs-CZ" dirty="0"/>
              <a:t> level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9455D-C2AF-42AF-A377-1FD957033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329ADC-2255-4EF3-B5C0-B90829E78CD9}" type="datetimeFigureOut">
              <a:rPr lang="cs-CZ" smtClean="0"/>
              <a:pPr/>
              <a:t>28.05.2025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8892D-BE40-4B7B-98A7-1B108AC51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06528-E83B-4FF2-81FD-6E1ED0DE8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371" y="6356350"/>
            <a:ext cx="2643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5CA258-668E-4A85-A197-2757C3BEE154}" type="slidenum">
              <a:rPr lang="cs-CZ" smtClean="0"/>
              <a:pPr/>
              <a:t>‹#›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nadpis 1">
            <a:extLst>
              <a:ext uri="{FF2B5EF4-FFF2-40B4-BE49-F238E27FC236}">
                <a16:creationId xmlns:a16="http://schemas.microsoft.com/office/drawing/2014/main" id="{D10A3706-260F-4282-8A81-582AB3112380}"/>
              </a:ext>
            </a:extLst>
          </p:cNvPr>
          <p:cNvSpPr txBox="1">
            <a:spLocks/>
          </p:cNvSpPr>
          <p:nvPr userDrawn="1"/>
        </p:nvSpPr>
        <p:spPr>
          <a:xfrm>
            <a:off x="11872452" y="6386024"/>
            <a:ext cx="387350" cy="452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BC4F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166024C8-F27F-4469-B950-3CAEC9128C7E}" type="slidenum">
              <a:rPr lang="cs-CZ" sz="1200" smtClean="0">
                <a:solidFill>
                  <a:schemeClr val="bg1"/>
                </a:solidFill>
              </a:rPr>
              <a:pPr algn="ctr"/>
              <a:t>‹#›</a:t>
            </a:fld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20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B1006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B1006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B1006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kfua.vse.cz/english/prochazka/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6EB583E-5F17-4A3F-9985-99E2A0B3E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975953"/>
            <a:ext cx="11353801" cy="1046220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B10062"/>
                </a:solidFill>
              </a:rPr>
              <a:t>Standard-setting for the crypto ecosystem: premature or urgent? </a:t>
            </a:r>
            <a:br>
              <a:rPr lang="cs-CZ" sz="4000" dirty="0">
                <a:solidFill>
                  <a:srgbClr val="B10062"/>
                </a:solidFill>
              </a:rPr>
            </a:br>
            <a:r>
              <a:rPr lang="en-GB" sz="3200" dirty="0">
                <a:solidFill>
                  <a:srgbClr val="B10062"/>
                </a:solidFill>
              </a:rPr>
              <a:t>Evidence from the IASB’s decision</a:t>
            </a:r>
            <a:endParaRPr lang="cs-CZ" sz="4000" dirty="0">
              <a:solidFill>
                <a:srgbClr val="B10062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126061E-1BE8-4DB8-A587-DAD53B0F1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38742"/>
            <a:ext cx="10515600" cy="813654"/>
          </a:xfrm>
        </p:spPr>
        <p:txBody>
          <a:bodyPr/>
          <a:lstStyle/>
          <a:p>
            <a:r>
              <a:rPr lang="cs-CZ" dirty="0">
                <a:solidFill>
                  <a:srgbClr val="00A5EB"/>
                </a:solidFill>
                <a:latin typeface="Trebuchet MS" panose="020B0603020202020204" pitchFamily="34" charset="0"/>
              </a:rPr>
              <a:t>30 May 2025 EAA </a:t>
            </a:r>
            <a:r>
              <a:rPr lang="cs-CZ" dirty="0" err="1">
                <a:solidFill>
                  <a:srgbClr val="00A5EB"/>
                </a:solidFill>
                <a:latin typeface="Trebuchet MS" panose="020B0603020202020204" pitchFamily="34" charset="0"/>
              </a:rPr>
              <a:t>Annual</a:t>
            </a:r>
            <a:r>
              <a:rPr lang="cs-CZ" dirty="0">
                <a:solidFill>
                  <a:srgbClr val="00A5EB"/>
                </a:solidFill>
                <a:latin typeface="Trebuchet MS" panose="020B0603020202020204" pitchFamily="34" charset="0"/>
              </a:rPr>
              <a:t> </a:t>
            </a:r>
            <a:r>
              <a:rPr lang="cs-CZ" dirty="0" err="1">
                <a:solidFill>
                  <a:srgbClr val="00A5EB"/>
                </a:solidFill>
                <a:latin typeface="Trebuchet MS" panose="020B0603020202020204" pitchFamily="34" charset="0"/>
              </a:rPr>
              <a:t>Congress</a:t>
            </a:r>
            <a:endParaRPr lang="en-GB" dirty="0">
              <a:solidFill>
                <a:srgbClr val="00A5EB"/>
              </a:solidFill>
            </a:endParaRP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2BF5E37-AE19-4ED1-AE69-5ABDA75ED3E3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David Procházka</a:t>
            </a:r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C8B296D-8E42-48AA-A85F-DABFEE084882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and Auditing</a:t>
            </a:r>
          </a:p>
        </p:txBody>
      </p:sp>
    </p:spTree>
    <p:extLst>
      <p:ext uri="{BB962C8B-B14F-4D97-AF65-F5344CB8AC3E}">
        <p14:creationId xmlns:p14="http://schemas.microsoft.com/office/powerpoint/2010/main" val="147060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33649-6F14-1B16-D544-370F328AF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C43F7758-F39A-EBD1-01D3-9A7721F5A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IASB‘s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Third</a:t>
            </a:r>
            <a:r>
              <a:rPr lang="cs-CZ" dirty="0"/>
              <a:t> Agenda</a:t>
            </a: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83D7EBA-8B70-3591-2097-4EFC81AF36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5855485"/>
              </p:ext>
            </p:extLst>
          </p:nvPr>
        </p:nvGraphicFramePr>
        <p:xfrm>
          <a:off x="220386" y="1718413"/>
          <a:ext cx="11581754" cy="504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045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AFE52-311A-EF7B-02B1-066537A2D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08B74E42-5909-C6DC-72E1-3A5BBC9A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Shortcomings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IASB </a:t>
            </a:r>
            <a:r>
              <a:rPr lang="cs-CZ" dirty="0" err="1"/>
              <a:t>assessment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07DB8756-DC35-BE33-97A6-D9AF67CB7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600" noProof="0" dirty="0"/>
              <a:t>3 out 4 Due </a:t>
            </a:r>
            <a:r>
              <a:rPr lang="en-GB" sz="2600" dirty="0"/>
              <a:t>Process </a:t>
            </a:r>
            <a:r>
              <a:rPr lang="en-GB" sz="2600" noProof="0" dirty="0"/>
              <a:t>Handbook criteria met</a:t>
            </a:r>
          </a:p>
          <a:p>
            <a:pPr>
              <a:lnSpc>
                <a:spcPct val="90000"/>
              </a:lnSpc>
            </a:pPr>
            <a:r>
              <a:rPr lang="en-GB" sz="2600" noProof="0" dirty="0"/>
              <a:t>4th criterion (pervasiveness of the issue) assessed</a:t>
            </a:r>
            <a:r>
              <a:rPr lang="en-GB" sz="2600" dirty="0"/>
              <a:t> </a:t>
            </a:r>
            <a:r>
              <a:rPr lang="cs-CZ" sz="2600" dirty="0" err="1"/>
              <a:t>mainly</a:t>
            </a:r>
            <a:r>
              <a:rPr lang="cs-CZ" sz="2600" dirty="0"/>
              <a:t> </a:t>
            </a:r>
            <a:r>
              <a:rPr lang="cs-CZ" sz="2600" dirty="0" err="1"/>
              <a:t>with</a:t>
            </a:r>
            <a:r>
              <a:rPr lang="cs-CZ" sz="2600" dirty="0"/>
              <a:t> reference to</a:t>
            </a:r>
            <a:r>
              <a:rPr lang="en-GB" sz="2600" dirty="0"/>
              <a:t> the </a:t>
            </a:r>
            <a:r>
              <a:rPr lang="en-GB" sz="2600" noProof="0" dirty="0"/>
              <a:t>IASB‘s designed research</a:t>
            </a:r>
            <a:r>
              <a:rPr lang="en-GB" sz="26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600" dirty="0"/>
              <a:t>selected IFRS reporters</a:t>
            </a:r>
          </a:p>
          <a:p>
            <a:pPr lvl="1">
              <a:lnSpc>
                <a:spcPct val="90000"/>
              </a:lnSpc>
            </a:pPr>
            <a:r>
              <a:rPr lang="en-GB" sz="2600" noProof="0" dirty="0"/>
              <a:t>median share of </a:t>
            </a:r>
            <a:r>
              <a:rPr lang="en-GB" sz="2600" noProof="0" dirty="0" err="1"/>
              <a:t>cryptoassets</a:t>
            </a:r>
            <a:r>
              <a:rPr lang="en-GB" sz="2600" noProof="0" dirty="0"/>
              <a:t> at 3% of total assets </a:t>
            </a:r>
            <a:r>
              <a:rPr lang="en-GB" sz="2600" noProof="0" dirty="0">
                <a:sym typeface="Wingdings" panose="05000000000000000000" pitchFamily="2" charset="2"/>
              </a:rPr>
              <a:t> conclusion: the issue is not widespread and important enough for standard setting</a:t>
            </a:r>
          </a:p>
          <a:p>
            <a:pPr>
              <a:lnSpc>
                <a:spcPct val="90000"/>
              </a:lnSpc>
            </a:pPr>
            <a:r>
              <a:rPr lang="en-GB" sz="2600" noProof="0" dirty="0"/>
              <a:t>But:</a:t>
            </a:r>
          </a:p>
          <a:p>
            <a:pPr lvl="1">
              <a:lnSpc>
                <a:spcPct val="90000"/>
              </a:lnSpc>
            </a:pPr>
            <a:r>
              <a:rPr lang="en-GB" sz="2600" dirty="0"/>
              <a:t>no information on the sample selection (most likely crypto solution vendors and other entities with known exposure)</a:t>
            </a:r>
          </a:p>
          <a:p>
            <a:pPr lvl="1">
              <a:lnSpc>
                <a:spcPct val="90000"/>
              </a:lnSpc>
            </a:pPr>
            <a:r>
              <a:rPr lang="en-GB" sz="2600" noProof="0" dirty="0"/>
              <a:t>research made in 2018 &amp; 2019, despite the decision taken in 2022</a:t>
            </a:r>
          </a:p>
          <a:p>
            <a:pPr lvl="1">
              <a:lnSpc>
                <a:spcPct val="90000"/>
              </a:lnSpc>
            </a:pPr>
            <a:r>
              <a:rPr lang="cs-CZ" sz="2600" dirty="0" err="1"/>
              <a:t>only</a:t>
            </a:r>
            <a:r>
              <a:rPr lang="cs-CZ" sz="2600" dirty="0"/>
              <a:t> </a:t>
            </a:r>
            <a:r>
              <a:rPr lang="cs-CZ" sz="2600" dirty="0" err="1"/>
              <a:t>figures</a:t>
            </a:r>
            <a:r>
              <a:rPr lang="cs-CZ" sz="2600" dirty="0"/>
              <a:t> </a:t>
            </a:r>
            <a:r>
              <a:rPr lang="cs-CZ" sz="2600" dirty="0" err="1"/>
              <a:t>reported</a:t>
            </a:r>
            <a:r>
              <a:rPr lang="cs-CZ" sz="2600" dirty="0"/>
              <a:t> in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financial</a:t>
            </a:r>
            <a:r>
              <a:rPr lang="cs-CZ" sz="2600" dirty="0"/>
              <a:t> </a:t>
            </a:r>
            <a:r>
              <a:rPr lang="cs-CZ" sz="2600" dirty="0" err="1"/>
              <a:t>statements</a:t>
            </a:r>
            <a:r>
              <a:rPr lang="cs-CZ" sz="2600" dirty="0"/>
              <a:t> </a:t>
            </a:r>
            <a:r>
              <a:rPr lang="cs-CZ" sz="2600" dirty="0" err="1"/>
              <a:t>were</a:t>
            </a:r>
            <a:r>
              <a:rPr lang="cs-CZ" sz="2600" dirty="0"/>
              <a:t> </a:t>
            </a:r>
            <a:r>
              <a:rPr lang="cs-CZ" sz="2600" dirty="0" err="1"/>
              <a:t>examined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GB" sz="2600" dirty="0"/>
              <a:t>respondents in the RFI highlighted the changing approach of regulators in favour of digital assets leading to their increasing usage</a:t>
            </a:r>
            <a:endParaRPr lang="en-GB" sz="2600" noProof="0" dirty="0"/>
          </a:p>
          <a:p>
            <a:pPr>
              <a:lnSpc>
                <a:spcPct val="90000"/>
              </a:lnSpc>
            </a:pPr>
            <a:endParaRPr lang="en-GB" sz="3200" noProof="0" dirty="0"/>
          </a:p>
        </p:txBody>
      </p:sp>
    </p:spTree>
    <p:extLst>
      <p:ext uri="{BB962C8B-B14F-4D97-AF65-F5344CB8AC3E}">
        <p14:creationId xmlns:p14="http://schemas.microsoft.com/office/powerpoint/2010/main" val="1009747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ABEABE1E-F9EE-9E87-2E51-273B6FB24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B64F7B1-0C5B-A286-32E2-41ECF5B82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9878"/>
            <a:ext cx="11263746" cy="1817595"/>
          </a:xfrm>
        </p:spPr>
        <p:txBody>
          <a:bodyPr>
            <a:normAutofit/>
          </a:bodyPr>
          <a:lstStyle/>
          <a:p>
            <a:r>
              <a:rPr lang="cs-CZ" dirty="0" err="1"/>
              <a:t>Methodology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691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Methodology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noProof="0" dirty="0"/>
              <a:t>Sample:</a:t>
            </a:r>
          </a:p>
          <a:p>
            <a:pPr lvl="1">
              <a:lnSpc>
                <a:spcPct val="90000"/>
              </a:lnSpc>
            </a:pPr>
            <a:r>
              <a:rPr lang="en-GB" noProof="0" dirty="0"/>
              <a:t>the annual reports of 50 large European companies included in the STOXX50</a:t>
            </a:r>
          </a:p>
          <a:p>
            <a:pPr lvl="1">
              <a:lnSpc>
                <a:spcPct val="90000"/>
              </a:lnSpc>
            </a:pPr>
            <a:r>
              <a:rPr lang="en-GB" noProof="0" dirty="0"/>
              <a:t>period 2018-2022</a:t>
            </a:r>
          </a:p>
          <a:p>
            <a:pPr>
              <a:lnSpc>
                <a:spcPct val="90000"/>
              </a:lnSpc>
            </a:pPr>
            <a:r>
              <a:rPr lang="en-GB" noProof="0" dirty="0"/>
              <a:t>Method:</a:t>
            </a:r>
          </a:p>
          <a:p>
            <a:pPr lvl="1">
              <a:lnSpc>
                <a:spcPct val="90000"/>
              </a:lnSpc>
            </a:pPr>
            <a:r>
              <a:rPr lang="en-GB" noProof="0" dirty="0"/>
              <a:t>the textual analysis of the reports using R package </a:t>
            </a:r>
            <a:r>
              <a:rPr lang="en-GB" noProof="0" dirty="0" err="1"/>
              <a:t>quanteda</a:t>
            </a:r>
            <a:r>
              <a:rPr lang="en-GB" noProof="0" dirty="0"/>
              <a:t> (Benoit et al., 2018)</a:t>
            </a:r>
          </a:p>
          <a:p>
            <a:pPr lvl="1">
              <a:lnSpc>
                <a:spcPct val="90000"/>
              </a:lnSpc>
            </a:pPr>
            <a:r>
              <a:rPr lang="en-GB" noProof="0" dirty="0"/>
              <a:t>first, searching for all occurrences of crypto-related keywords</a:t>
            </a:r>
          </a:p>
          <a:p>
            <a:pPr lvl="1">
              <a:lnSpc>
                <a:spcPct val="90000"/>
              </a:lnSpc>
            </a:pPr>
            <a:r>
              <a:rPr lang="en-GB" noProof="0" dirty="0"/>
              <a:t>second, clustering the information about crypto-transactions based on their </a:t>
            </a:r>
            <a:r>
              <a:rPr lang="cs-CZ" noProof="0" dirty="0" err="1"/>
              <a:t>nature</a:t>
            </a:r>
            <a:r>
              <a:rPr lang="cs-CZ" noProof="0" dirty="0"/>
              <a:t> and </a:t>
            </a:r>
            <a:r>
              <a:rPr lang="en-GB" noProof="0" dirty="0"/>
              <a:t>geography within the annual reports</a:t>
            </a:r>
          </a:p>
          <a:p>
            <a:pPr lvl="1">
              <a:lnSpc>
                <a:spcPct val="90000"/>
              </a:lnSpc>
            </a:pPr>
            <a:r>
              <a:rPr lang="en-GB" noProof="0" dirty="0"/>
              <a:t>third, contextualising the narrative information</a:t>
            </a:r>
          </a:p>
        </p:txBody>
      </p:sp>
    </p:spTree>
    <p:extLst>
      <p:ext uri="{BB962C8B-B14F-4D97-AF65-F5344CB8AC3E}">
        <p14:creationId xmlns:p14="http://schemas.microsoft.com/office/powerpoint/2010/main" val="98455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5F0D2F91-4EC0-1E88-CAC9-B9BC97377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B72EF3F-E46D-4732-FFE1-DF8118A3B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9878"/>
            <a:ext cx="11263746" cy="1817595"/>
          </a:xfrm>
        </p:spPr>
        <p:txBody>
          <a:bodyPr>
            <a:normAutofit/>
          </a:bodyPr>
          <a:lstStyle/>
          <a:p>
            <a:r>
              <a:rPr lang="cs-CZ" dirty="0" err="1"/>
              <a:t>Results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9306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791B49-828B-9309-6B0D-C1A3FE918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726A1F0B-DEBD-3E55-9F7C-26402DFB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Annual</a:t>
            </a:r>
            <a:r>
              <a:rPr lang="cs-CZ" dirty="0"/>
              <a:t> </a:t>
            </a:r>
            <a:r>
              <a:rPr lang="cs-CZ" dirty="0" err="1"/>
              <a:t>reports</a:t>
            </a:r>
            <a:r>
              <a:rPr lang="cs-CZ" dirty="0"/>
              <a:t> </a:t>
            </a:r>
            <a:r>
              <a:rPr lang="cs-CZ" dirty="0" err="1"/>
              <a:t>containing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keywords</a:t>
            </a:r>
            <a:endParaRPr lang="en-GB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5E12E62-DDBF-26D0-CEC2-055194AB6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906053"/>
              </p:ext>
            </p:extLst>
          </p:nvPr>
        </p:nvGraphicFramePr>
        <p:xfrm>
          <a:off x="797442" y="1787526"/>
          <a:ext cx="9324752" cy="4450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6376">
                  <a:extLst>
                    <a:ext uri="{9D8B030D-6E8A-4147-A177-3AD203B41FA5}">
                      <a16:colId xmlns:a16="http://schemas.microsoft.com/office/drawing/2014/main" val="2041760854"/>
                    </a:ext>
                  </a:extLst>
                </a:gridCol>
                <a:gridCol w="1454820">
                  <a:extLst>
                    <a:ext uri="{9D8B030D-6E8A-4147-A177-3AD203B41FA5}">
                      <a16:colId xmlns:a16="http://schemas.microsoft.com/office/drawing/2014/main" val="3646716479"/>
                    </a:ext>
                  </a:extLst>
                </a:gridCol>
                <a:gridCol w="1455889">
                  <a:extLst>
                    <a:ext uri="{9D8B030D-6E8A-4147-A177-3AD203B41FA5}">
                      <a16:colId xmlns:a16="http://schemas.microsoft.com/office/drawing/2014/main" val="1356546080"/>
                    </a:ext>
                  </a:extLst>
                </a:gridCol>
                <a:gridCol w="1455889">
                  <a:extLst>
                    <a:ext uri="{9D8B030D-6E8A-4147-A177-3AD203B41FA5}">
                      <a16:colId xmlns:a16="http://schemas.microsoft.com/office/drawing/2014/main" val="773841045"/>
                    </a:ext>
                  </a:extLst>
                </a:gridCol>
                <a:gridCol w="1455889">
                  <a:extLst>
                    <a:ext uri="{9D8B030D-6E8A-4147-A177-3AD203B41FA5}">
                      <a16:colId xmlns:a16="http://schemas.microsoft.com/office/drawing/2014/main" val="2195636278"/>
                    </a:ext>
                  </a:extLst>
                </a:gridCol>
                <a:gridCol w="1455889">
                  <a:extLst>
                    <a:ext uri="{9D8B030D-6E8A-4147-A177-3AD203B41FA5}">
                      <a16:colId xmlns:a16="http://schemas.microsoft.com/office/drawing/2014/main" val="1459745787"/>
                    </a:ext>
                  </a:extLst>
                </a:gridCol>
              </a:tblGrid>
              <a:tr h="95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800" dirty="0" err="1">
                          <a:effectLst/>
                        </a:rPr>
                        <a:t>Year</a:t>
                      </a:r>
                      <a:r>
                        <a:rPr lang="cs-CZ" sz="1800" dirty="0">
                          <a:effectLst/>
                        </a:rPr>
                        <a:t> 2022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FS: notes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>
                          <a:effectLst/>
                        </a:rPr>
                        <a:t>MC: regulation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MC: business model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MC: usage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Total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66561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blockchain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93197445"/>
                  </a:ext>
                </a:extLst>
              </a:tr>
              <a:tr h="304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crypto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77029907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digital asset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06206711"/>
                  </a:ext>
                </a:extLst>
              </a:tr>
              <a:tr h="304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ledger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11536826"/>
                  </a:ext>
                </a:extLst>
              </a:tr>
              <a:tr h="304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>
                          <a:effectLst/>
                        </a:rPr>
                        <a:t>NFT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5475626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stablecoin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68868721"/>
                  </a:ext>
                </a:extLst>
              </a:tr>
              <a:tr h="304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token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80587950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virtual assets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710900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33421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019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15375-CC98-78A4-FC8B-486619AB2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737EB65F-DEE9-EB1F-A801-00FBC61C7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Keywords</a:t>
            </a:r>
            <a:r>
              <a:rPr lang="cs-CZ" dirty="0"/>
              <a:t> </a:t>
            </a:r>
            <a:r>
              <a:rPr lang="cs-CZ" dirty="0" err="1"/>
              <a:t>count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annual</a:t>
            </a:r>
            <a:r>
              <a:rPr lang="cs-CZ" dirty="0"/>
              <a:t> </a:t>
            </a:r>
            <a:r>
              <a:rPr lang="cs-CZ" dirty="0" err="1"/>
              <a:t>reports</a:t>
            </a:r>
            <a:endParaRPr lang="en-GB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05F6BE5-0F11-A4B0-FC1F-10032F8AD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457333"/>
              </p:ext>
            </p:extLst>
          </p:nvPr>
        </p:nvGraphicFramePr>
        <p:xfrm>
          <a:off x="797442" y="1787526"/>
          <a:ext cx="9324752" cy="4422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6376">
                  <a:extLst>
                    <a:ext uri="{9D8B030D-6E8A-4147-A177-3AD203B41FA5}">
                      <a16:colId xmlns:a16="http://schemas.microsoft.com/office/drawing/2014/main" val="2041760854"/>
                    </a:ext>
                  </a:extLst>
                </a:gridCol>
                <a:gridCol w="1454820">
                  <a:extLst>
                    <a:ext uri="{9D8B030D-6E8A-4147-A177-3AD203B41FA5}">
                      <a16:colId xmlns:a16="http://schemas.microsoft.com/office/drawing/2014/main" val="3646716479"/>
                    </a:ext>
                  </a:extLst>
                </a:gridCol>
                <a:gridCol w="1455889">
                  <a:extLst>
                    <a:ext uri="{9D8B030D-6E8A-4147-A177-3AD203B41FA5}">
                      <a16:colId xmlns:a16="http://schemas.microsoft.com/office/drawing/2014/main" val="1356546080"/>
                    </a:ext>
                  </a:extLst>
                </a:gridCol>
                <a:gridCol w="1455889">
                  <a:extLst>
                    <a:ext uri="{9D8B030D-6E8A-4147-A177-3AD203B41FA5}">
                      <a16:colId xmlns:a16="http://schemas.microsoft.com/office/drawing/2014/main" val="773841045"/>
                    </a:ext>
                  </a:extLst>
                </a:gridCol>
                <a:gridCol w="1455889">
                  <a:extLst>
                    <a:ext uri="{9D8B030D-6E8A-4147-A177-3AD203B41FA5}">
                      <a16:colId xmlns:a16="http://schemas.microsoft.com/office/drawing/2014/main" val="2195636278"/>
                    </a:ext>
                  </a:extLst>
                </a:gridCol>
                <a:gridCol w="1455889">
                  <a:extLst>
                    <a:ext uri="{9D8B030D-6E8A-4147-A177-3AD203B41FA5}">
                      <a16:colId xmlns:a16="http://schemas.microsoft.com/office/drawing/2014/main" val="1459745787"/>
                    </a:ext>
                  </a:extLst>
                </a:gridCol>
              </a:tblGrid>
              <a:tr h="954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800" dirty="0" err="1">
                          <a:effectLst/>
                        </a:rPr>
                        <a:t>Year</a:t>
                      </a:r>
                      <a:r>
                        <a:rPr lang="cs-CZ" sz="1800" dirty="0">
                          <a:effectLst/>
                        </a:rPr>
                        <a:t> 2022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FS: notes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>
                          <a:effectLst/>
                        </a:rPr>
                        <a:t>MC: regulation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MC: business model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MC: usage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Total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66561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blockchain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1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16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14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 dirty="0">
                          <a:effectLst/>
                        </a:rPr>
                        <a:t>31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93197445"/>
                  </a:ext>
                </a:extLst>
              </a:tr>
              <a:tr h="304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crypto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7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20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7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10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 dirty="0">
                          <a:effectLst/>
                        </a:rPr>
                        <a:t>44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77029907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digital asset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3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3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5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6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 dirty="0">
                          <a:effectLst/>
                        </a:rPr>
                        <a:t>17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06206711"/>
                  </a:ext>
                </a:extLst>
              </a:tr>
              <a:tr h="304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ledger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6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>
                          <a:effectLst/>
                        </a:rPr>
                        <a:t>6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11536826"/>
                  </a:ext>
                </a:extLst>
              </a:tr>
              <a:tr h="304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>
                          <a:effectLst/>
                        </a:rPr>
                        <a:t>NFT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1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12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 dirty="0">
                          <a:effectLst/>
                        </a:rPr>
                        <a:t>13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5475626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stablecoin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6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1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 dirty="0">
                          <a:effectLst/>
                        </a:rPr>
                        <a:t>7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68868721"/>
                  </a:ext>
                </a:extLst>
              </a:tr>
              <a:tr h="304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token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3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 dirty="0">
                          <a:effectLst/>
                        </a:rPr>
                        <a:t>3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80587950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dirty="0">
                          <a:effectLst/>
                        </a:rPr>
                        <a:t>virtual assets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5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>
                          <a:effectLst/>
                        </a:rPr>
                        <a:t>0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0" dirty="0">
                          <a:effectLst/>
                        </a:rPr>
                        <a:t>0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 b="1" dirty="0">
                          <a:effectLst/>
                        </a:rPr>
                        <a:t>5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2710900"/>
                  </a:ext>
                </a:extLst>
              </a:tr>
              <a:tr h="449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B61C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33421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537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9EEDEC-7D08-37B7-5396-B11486F99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4BDA8B3A-4C10-A76E-438B-2643ED84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Frequency</a:t>
            </a:r>
            <a:r>
              <a:rPr lang="cs-CZ" dirty="0"/>
              <a:t> and </a:t>
            </a:r>
            <a:r>
              <a:rPr lang="cs-CZ" dirty="0" err="1"/>
              <a:t>geography</a:t>
            </a:r>
            <a:endParaRPr lang="en-GB" dirty="0"/>
          </a:p>
        </p:txBody>
      </p:sp>
      <p:pic>
        <p:nvPicPr>
          <p:cNvPr id="2" name="Obrázek 1" descr="Obsah obrázku text, snímek obrazovky, diagram, Vykreslený graf&#10;&#10;Popis byl vytvořen automaticky">
            <a:extLst>
              <a:ext uri="{FF2B5EF4-FFF2-40B4-BE49-F238E27FC236}">
                <a16:creationId xmlns:a16="http://schemas.microsoft.com/office/drawing/2014/main" id="{F9EE7D1D-7914-51BE-E447-9A06997E3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1751" y="1824739"/>
            <a:ext cx="7475399" cy="484681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34107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ADE04BB5-9B3F-B65F-41A0-0756B3E81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88A3349-6BF5-E867-A510-D84C7C4ED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9878"/>
            <a:ext cx="11263746" cy="1817595"/>
          </a:xfrm>
        </p:spPr>
        <p:txBody>
          <a:bodyPr>
            <a:normAutofit/>
          </a:bodyPr>
          <a:lstStyle/>
          <a:p>
            <a:r>
              <a:rPr lang="cs-CZ" dirty="0" err="1"/>
              <a:t>Conclusions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42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8263A-A090-2F9A-7C3D-9309F1D0C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1F2349F0-3A74-2C28-EB7F-75DBABDAD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takeways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59DF37B4-6CE3-1123-FD74-54996837D9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noProof="0" dirty="0" err="1"/>
              <a:t>The</a:t>
            </a:r>
            <a:r>
              <a:rPr lang="cs-CZ" noProof="0" dirty="0"/>
              <a:t> </a:t>
            </a:r>
            <a:r>
              <a:rPr lang="cs-CZ" noProof="0" dirty="0" err="1"/>
              <a:t>effect</a:t>
            </a:r>
            <a:r>
              <a:rPr lang="cs-CZ" noProof="0" dirty="0"/>
              <a:t> on </a:t>
            </a:r>
            <a:r>
              <a:rPr lang="cs-CZ" noProof="0" dirty="0" err="1"/>
              <a:t>the</a:t>
            </a:r>
            <a:r>
              <a:rPr lang="cs-CZ" noProof="0" dirty="0"/>
              <a:t> </a:t>
            </a:r>
            <a:r>
              <a:rPr lang="cs-CZ" noProof="0" dirty="0" err="1"/>
              <a:t>financial</a:t>
            </a:r>
            <a:r>
              <a:rPr lang="cs-CZ" noProof="0" dirty="0"/>
              <a:t> </a:t>
            </a:r>
            <a:r>
              <a:rPr lang="cs-CZ" noProof="0" dirty="0" err="1"/>
              <a:t>statements</a:t>
            </a:r>
            <a:r>
              <a:rPr lang="cs-CZ" noProof="0" dirty="0"/>
              <a:t> </a:t>
            </a:r>
            <a:r>
              <a:rPr lang="cs-CZ" noProof="0" dirty="0" err="1"/>
              <a:t>is</a:t>
            </a:r>
            <a:r>
              <a:rPr lang="cs-CZ" noProof="0" dirty="0"/>
              <a:t> limited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Firms</a:t>
            </a:r>
            <a:r>
              <a:rPr lang="cs-CZ" dirty="0"/>
              <a:t> </a:t>
            </a:r>
            <a:r>
              <a:rPr lang="cs-CZ" dirty="0" err="1"/>
              <a:t>heavily</a:t>
            </a:r>
            <a:r>
              <a:rPr lang="cs-CZ" dirty="0"/>
              <a:t> </a:t>
            </a:r>
            <a:r>
              <a:rPr lang="cs-CZ" dirty="0" err="1"/>
              <a:t>invest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crypto-based</a:t>
            </a:r>
            <a:r>
              <a:rPr lang="cs-CZ" dirty="0"/>
              <a:t> </a:t>
            </a:r>
            <a:r>
              <a:rPr lang="cs-CZ" dirty="0" err="1"/>
              <a:t>solutions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Management </a:t>
            </a:r>
            <a:r>
              <a:rPr lang="cs-CZ" dirty="0" err="1"/>
              <a:t>commentaries</a:t>
            </a:r>
            <a:r>
              <a:rPr lang="cs-CZ" dirty="0"/>
              <a:t> </a:t>
            </a:r>
            <a:r>
              <a:rPr lang="cs-CZ" dirty="0" err="1"/>
              <a:t>contain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&amp; </a:t>
            </a:r>
            <a:r>
              <a:rPr lang="cs-CZ" dirty="0" err="1"/>
              <a:t>amounts</a:t>
            </a:r>
            <a:r>
              <a:rPr lang="cs-CZ" dirty="0"/>
              <a:t> on: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training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investing</a:t>
            </a:r>
            <a:r>
              <a:rPr lang="cs-CZ" dirty="0"/>
              <a:t> (R&amp;D </a:t>
            </a:r>
            <a:r>
              <a:rPr lang="cs-CZ" dirty="0" err="1"/>
              <a:t>expenses</a:t>
            </a:r>
            <a:r>
              <a:rPr lang="cs-CZ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M&amp;A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Due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crypto</a:t>
            </a:r>
            <a:r>
              <a:rPr lang="cs-CZ" dirty="0"/>
              <a:t> </a:t>
            </a:r>
            <a:r>
              <a:rPr lang="cs-CZ" dirty="0" err="1"/>
              <a:t>ecosystem</a:t>
            </a:r>
            <a:r>
              <a:rPr lang="cs-CZ" dirty="0"/>
              <a:t> (rapid </a:t>
            </a:r>
            <a:r>
              <a:rPr lang="cs-CZ" dirty="0" err="1"/>
              <a:t>developments</a:t>
            </a:r>
            <a:r>
              <a:rPr lang="cs-CZ" dirty="0"/>
              <a:t>),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material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statements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more </a:t>
            </a:r>
            <a:r>
              <a:rPr lang="cs-CZ" dirty="0" err="1"/>
              <a:t>entities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cs-CZ" dirty="0"/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576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60C7149-4D33-4563-BCFB-FE6334453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9878"/>
            <a:ext cx="11263746" cy="1817595"/>
          </a:xfrm>
        </p:spPr>
        <p:txBody>
          <a:bodyPr>
            <a:normAutofit/>
          </a:bodyPr>
          <a:lstStyle/>
          <a:p>
            <a:r>
              <a:rPr lang="cs-CZ" dirty="0"/>
              <a:t>Background &amp; </a:t>
            </a:r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520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67179F-D5E4-8C5B-E126-75DA270446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0CFBAFD3-5C1F-D638-3B36-A6BC6107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Implications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4E3D1852-B249-B3B3-CE85-DC328BE02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GB" sz="3700" noProof="0" dirty="0"/>
              <a:t>Reluctance to standard-setting undermines the IASB‘s role</a:t>
            </a:r>
          </a:p>
          <a:p>
            <a:pPr>
              <a:lnSpc>
                <a:spcPct val="90000"/>
              </a:lnSpc>
            </a:pPr>
            <a:r>
              <a:rPr lang="en-GB" sz="3700" dirty="0"/>
              <a:t>The approach “too difficult to standardise” may compel investors to seek information outside the boundaries of financial reporting (Barth 2022)</a:t>
            </a:r>
          </a:p>
          <a:p>
            <a:pPr>
              <a:lnSpc>
                <a:spcPct val="90000"/>
              </a:lnSpc>
            </a:pPr>
            <a:r>
              <a:rPr lang="en-GB" sz="3700" dirty="0"/>
              <a:t>An incentive to standardise may occur as a result of external shock (analogy to IFRS 9)</a:t>
            </a:r>
          </a:p>
          <a:p>
            <a:pPr>
              <a:lnSpc>
                <a:spcPct val="90000"/>
              </a:lnSpc>
            </a:pPr>
            <a:r>
              <a:rPr lang="en-GB" sz="3700" dirty="0"/>
              <a:t>The question is whether to have a separate standard or to update the current standards:</a:t>
            </a:r>
          </a:p>
          <a:p>
            <a:pPr lvl="1">
              <a:lnSpc>
                <a:spcPct val="90000"/>
              </a:lnSpc>
            </a:pPr>
            <a:r>
              <a:rPr lang="en-GB" sz="3700" dirty="0"/>
              <a:t>questions regularly raised within ongoing two major projects on Intangibles &amp; Cash flow statement</a:t>
            </a:r>
            <a:r>
              <a:rPr lang="cs-CZ" sz="37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3700" dirty="0" err="1"/>
              <a:t>important</a:t>
            </a:r>
            <a:r>
              <a:rPr lang="cs-CZ" sz="3700" dirty="0"/>
              <a:t> </a:t>
            </a:r>
            <a:r>
              <a:rPr lang="cs-CZ" sz="3700" dirty="0" err="1"/>
              <a:t>for</a:t>
            </a:r>
            <a:r>
              <a:rPr lang="cs-CZ" sz="3700" dirty="0"/>
              <a:t> </a:t>
            </a:r>
            <a:r>
              <a:rPr lang="cs-CZ" sz="3700" dirty="0" err="1"/>
              <a:t>SMEs</a:t>
            </a:r>
            <a:endParaRPr lang="cs-CZ" sz="3700" dirty="0"/>
          </a:p>
          <a:p>
            <a:pPr>
              <a:lnSpc>
                <a:spcPct val="90000"/>
              </a:lnSpc>
            </a:pPr>
            <a:r>
              <a:rPr lang="cs-CZ" sz="3700" dirty="0" err="1"/>
              <a:t>Despite</a:t>
            </a:r>
            <a:r>
              <a:rPr lang="cs-CZ" sz="3700" dirty="0"/>
              <a:t> </a:t>
            </a:r>
            <a:r>
              <a:rPr lang="cs-CZ" sz="3700" dirty="0" err="1"/>
              <a:t>the</a:t>
            </a:r>
            <a:r>
              <a:rPr lang="cs-CZ" sz="3700" dirty="0"/>
              <a:t> </a:t>
            </a:r>
            <a:r>
              <a:rPr lang="cs-CZ" sz="3700" dirty="0" err="1"/>
              <a:t>IASB‘s</a:t>
            </a:r>
            <a:r>
              <a:rPr lang="cs-CZ" sz="3700" dirty="0"/>
              <a:t> </a:t>
            </a:r>
            <a:r>
              <a:rPr lang="cs-CZ" sz="3700" dirty="0" err="1"/>
              <a:t>decision</a:t>
            </a:r>
            <a:r>
              <a:rPr lang="cs-CZ" sz="3700" dirty="0"/>
              <a:t> </a:t>
            </a:r>
            <a:r>
              <a:rPr lang="cs-CZ" sz="3700" dirty="0" err="1"/>
              <a:t>process</a:t>
            </a:r>
            <a:r>
              <a:rPr lang="cs-CZ" sz="3700" dirty="0"/>
              <a:t> transparent in </a:t>
            </a:r>
            <a:r>
              <a:rPr lang="cs-CZ" sz="3700" dirty="0" err="1"/>
              <a:t>gneral</a:t>
            </a:r>
            <a:r>
              <a:rPr lang="cs-CZ" sz="3700" dirty="0"/>
              <a:t>, </a:t>
            </a:r>
            <a:r>
              <a:rPr lang="cs-CZ" sz="3700" dirty="0" err="1"/>
              <a:t>still</a:t>
            </a:r>
            <a:r>
              <a:rPr lang="cs-CZ" sz="3700" dirty="0"/>
              <a:t> </a:t>
            </a:r>
            <a:r>
              <a:rPr lang="cs-CZ" sz="3700" dirty="0" err="1"/>
              <a:t>some</a:t>
            </a:r>
            <a:r>
              <a:rPr lang="cs-CZ" sz="3700" dirty="0"/>
              <a:t> </a:t>
            </a:r>
            <a:r>
              <a:rPr lang="cs-CZ" sz="3700" dirty="0" err="1"/>
              <a:t>areas</a:t>
            </a:r>
            <a:r>
              <a:rPr lang="cs-CZ" sz="3700" dirty="0"/>
              <a:t> are „</a:t>
            </a:r>
            <a:r>
              <a:rPr lang="cs-CZ" sz="3700" dirty="0" err="1"/>
              <a:t>black</a:t>
            </a:r>
            <a:r>
              <a:rPr lang="cs-CZ" sz="3700" dirty="0"/>
              <a:t> </a:t>
            </a:r>
            <a:r>
              <a:rPr lang="cs-CZ" sz="3700" dirty="0" err="1"/>
              <a:t>boxes</a:t>
            </a:r>
            <a:r>
              <a:rPr lang="cs-CZ" sz="3700" dirty="0"/>
              <a:t>“</a:t>
            </a:r>
            <a:endParaRPr lang="en-GB" sz="3700" dirty="0"/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247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60C7149-4D33-4563-BCFB-FE6334453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403" y="1985478"/>
            <a:ext cx="10515601" cy="1782150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br>
              <a:rPr lang="cs-CZ" dirty="0"/>
            </a:br>
            <a:br>
              <a:rPr lang="cs-CZ" dirty="0"/>
            </a:br>
            <a:r>
              <a:rPr lang="cs-CZ" sz="4400" dirty="0">
                <a:sym typeface="Wingdings" panose="05000000000000000000" pitchFamily="2" charset="2"/>
              </a:rPr>
              <a:t>And do not </a:t>
            </a:r>
            <a:r>
              <a:rPr lang="cs-CZ" sz="4400" dirty="0" err="1">
                <a:sym typeface="Wingdings" panose="05000000000000000000" pitchFamily="2" charset="2"/>
              </a:rPr>
              <a:t>forget</a:t>
            </a:r>
            <a:r>
              <a:rPr lang="cs-CZ" sz="4400" dirty="0">
                <a:sym typeface="Wingdings" panose="05000000000000000000" pitchFamily="2" charset="2"/>
              </a:rPr>
              <a:t> to </a:t>
            </a:r>
            <a:r>
              <a:rPr lang="cs-CZ" sz="4400" dirty="0" err="1">
                <a:sym typeface="Wingdings" panose="05000000000000000000" pitchFamily="2" charset="2"/>
              </a:rPr>
              <a:t>come</a:t>
            </a:r>
            <a:r>
              <a:rPr lang="cs-CZ" sz="4400" dirty="0">
                <a:sym typeface="Wingdings" panose="05000000000000000000" pitchFamily="2" charset="2"/>
              </a:rPr>
              <a:t> </a:t>
            </a:r>
            <a:r>
              <a:rPr lang="cs-CZ" sz="4400" dirty="0" err="1">
                <a:sym typeface="Wingdings" panose="05000000000000000000" pitchFamily="2" charset="2"/>
              </a:rPr>
              <a:t>next</a:t>
            </a:r>
            <a:r>
              <a:rPr lang="cs-CZ" sz="4400" dirty="0">
                <a:sym typeface="Wingdings" panose="05000000000000000000" pitchFamily="2" charset="2"/>
              </a:rPr>
              <a:t> </a:t>
            </a:r>
            <a:r>
              <a:rPr lang="cs-CZ" sz="4400" dirty="0" err="1">
                <a:sym typeface="Wingdings" panose="05000000000000000000" pitchFamily="2" charset="2"/>
              </a:rPr>
              <a:t>year</a:t>
            </a:r>
            <a:r>
              <a:rPr lang="cs-CZ" sz="4400" dirty="0">
                <a:sym typeface="Wingdings" panose="05000000000000000000" pitchFamily="2" charset="2"/>
              </a:rPr>
              <a:t> </a:t>
            </a:r>
            <a:r>
              <a:rPr lang="cs-CZ" sz="4400" dirty="0" err="1">
                <a:sym typeface="Wingdings" panose="05000000000000000000" pitchFamily="2" charset="2"/>
              </a:rPr>
              <a:t>for</a:t>
            </a:r>
            <a:r>
              <a:rPr lang="cs-CZ" sz="4400" dirty="0">
                <a:sym typeface="Wingdings" panose="05000000000000000000" pitchFamily="2" charset="2"/>
              </a:rPr>
              <a:t> </a:t>
            </a:r>
            <a:r>
              <a:rPr lang="cs-CZ" sz="4400" dirty="0" err="1">
                <a:sym typeface="Wingdings" panose="05000000000000000000" pitchFamily="2" charset="2"/>
              </a:rPr>
              <a:t>the</a:t>
            </a:r>
            <a:r>
              <a:rPr lang="cs-CZ" sz="4400" dirty="0">
                <a:sym typeface="Wingdings" panose="05000000000000000000" pitchFamily="2" charset="2"/>
              </a:rPr>
              <a:t> …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065B76-3488-4AC6-8F10-A79421B88AE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David Procházka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84E6CB4-AF12-4B79-B003-E26EE773D11D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https://kfua.vse.cz/english/prochazka/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600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B1C6AB44-E63F-4D56-8611-2F8059928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38142"/>
            <a:ext cx="12192000" cy="2273975"/>
          </a:xfrm>
        </p:spPr>
        <p:txBody>
          <a:bodyPr>
            <a:normAutofit/>
          </a:bodyPr>
          <a:lstStyle/>
          <a:p>
            <a:r>
              <a:rPr lang="cs-CZ" sz="3600" b="1" dirty="0" err="1">
                <a:solidFill>
                  <a:srgbClr val="0099CC"/>
                </a:solidFill>
              </a:rPr>
              <a:t>European</a:t>
            </a:r>
            <a:r>
              <a:rPr lang="cs-CZ" sz="3600" b="1" dirty="0">
                <a:solidFill>
                  <a:srgbClr val="0099CC"/>
                </a:solidFill>
              </a:rPr>
              <a:t> </a:t>
            </a:r>
            <a:r>
              <a:rPr lang="cs-CZ" sz="3600" b="1" dirty="0" err="1">
                <a:solidFill>
                  <a:srgbClr val="0099CC"/>
                </a:solidFill>
              </a:rPr>
              <a:t>Accounting</a:t>
            </a:r>
            <a:r>
              <a:rPr lang="cs-CZ" sz="3600" b="1" dirty="0">
                <a:solidFill>
                  <a:srgbClr val="0099CC"/>
                </a:solidFill>
              </a:rPr>
              <a:t> </a:t>
            </a:r>
            <a:r>
              <a:rPr lang="cs-CZ" sz="3600" b="1" dirty="0" err="1">
                <a:solidFill>
                  <a:srgbClr val="0099CC"/>
                </a:solidFill>
              </a:rPr>
              <a:t>Association</a:t>
            </a:r>
            <a:endParaRPr lang="cs-CZ" sz="3600" b="1" dirty="0">
              <a:solidFill>
                <a:srgbClr val="0099CC"/>
              </a:solidFill>
            </a:endParaRPr>
          </a:p>
          <a:p>
            <a:r>
              <a:rPr lang="cs-CZ" dirty="0"/>
              <a:t>48th </a:t>
            </a:r>
            <a:r>
              <a:rPr lang="cs-CZ" dirty="0" err="1"/>
              <a:t>Annual</a:t>
            </a:r>
            <a:r>
              <a:rPr lang="cs-CZ" dirty="0"/>
              <a:t> </a:t>
            </a:r>
            <a:r>
              <a:rPr lang="cs-CZ" dirty="0" err="1"/>
              <a:t>Congress</a:t>
            </a:r>
            <a:endParaRPr lang="cs-CZ" dirty="0"/>
          </a:p>
          <a:p>
            <a:r>
              <a:rPr lang="cs-CZ" dirty="0"/>
              <a:t>27-29 May 2026</a:t>
            </a:r>
          </a:p>
          <a:p>
            <a:r>
              <a:rPr lang="cs-CZ" b="1" dirty="0"/>
              <a:t>Prague University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Economics</a:t>
            </a:r>
            <a:r>
              <a:rPr lang="cs-CZ" b="1" dirty="0"/>
              <a:t> and Business</a:t>
            </a:r>
            <a:endParaRPr lang="en-GB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C8B008-0B1C-4272-B6DB-2F494A13F4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298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/>
              <a:t>Background</a:t>
            </a: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0D2B40A-B252-1477-CEA3-7E48194043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6259400"/>
              </p:ext>
            </p:extLst>
          </p:nvPr>
        </p:nvGraphicFramePr>
        <p:xfrm>
          <a:off x="518097" y="1787525"/>
          <a:ext cx="11155806" cy="4322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315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review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443" y="1910685"/>
            <a:ext cx="11781962" cy="46496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noProof="0" dirty="0"/>
              <a:t>Stream 01: how to account for transactions involving cryptocurrencies (and other digital assets) in the absence of specific requirements by accounting standards</a:t>
            </a:r>
          </a:p>
          <a:p>
            <a:pPr lvl="1">
              <a:lnSpc>
                <a:spcPct val="90000"/>
              </a:lnSpc>
            </a:pPr>
            <a:r>
              <a:rPr lang="cs-CZ" noProof="0" dirty="0" err="1"/>
              <a:t>key</a:t>
            </a:r>
            <a:r>
              <a:rPr lang="cs-CZ" noProof="0" dirty="0"/>
              <a:t> </a:t>
            </a:r>
            <a:r>
              <a:rPr lang="cs-CZ" noProof="0" dirty="0" err="1"/>
              <a:t>question</a:t>
            </a:r>
            <a:r>
              <a:rPr lang="cs-CZ" dirty="0"/>
              <a:t>: </a:t>
            </a:r>
            <a:r>
              <a:rPr lang="cs-CZ" noProof="0" dirty="0" err="1"/>
              <a:t>under</a:t>
            </a:r>
            <a:r>
              <a:rPr lang="cs-CZ" noProof="0" dirty="0"/>
              <a:t> </a:t>
            </a:r>
            <a:r>
              <a:rPr lang="cs-CZ" noProof="0" dirty="0" err="1"/>
              <a:t>which</a:t>
            </a:r>
            <a:r>
              <a:rPr lang="cs-CZ" noProof="0" dirty="0"/>
              <a:t> line </a:t>
            </a:r>
            <a:r>
              <a:rPr lang="cs-CZ" noProof="0" dirty="0" err="1"/>
              <a:t>item</a:t>
            </a:r>
            <a:r>
              <a:rPr lang="cs-CZ" noProof="0" dirty="0"/>
              <a:t> to </a:t>
            </a:r>
            <a:r>
              <a:rPr lang="cs-CZ" noProof="0" dirty="0" err="1"/>
              <a:t>present</a:t>
            </a:r>
            <a:r>
              <a:rPr lang="cs-CZ" noProof="0" dirty="0"/>
              <a:t> these </a:t>
            </a:r>
            <a:r>
              <a:rPr lang="cs-CZ" noProof="0" dirty="0" err="1"/>
              <a:t>assets</a:t>
            </a:r>
            <a:endParaRPr lang="en-GB" noProof="0" dirty="0"/>
          </a:p>
          <a:p>
            <a:pPr lvl="1">
              <a:lnSpc>
                <a:spcPct val="90000"/>
              </a:lnSpc>
            </a:pPr>
            <a:r>
              <a:rPr lang="en-GB" noProof="0" dirty="0"/>
              <a:t>normative vs mapping approach</a:t>
            </a:r>
          </a:p>
          <a:p>
            <a:pPr lvl="1">
              <a:lnSpc>
                <a:spcPct val="90000"/>
              </a:lnSpc>
            </a:pPr>
            <a:r>
              <a:rPr lang="en-GB" noProof="0" dirty="0" err="1"/>
              <a:t>Raiborn</a:t>
            </a:r>
            <a:r>
              <a:rPr lang="en-GB" noProof="0" dirty="0"/>
              <a:t> &amp; </a:t>
            </a:r>
            <a:r>
              <a:rPr lang="en-GB" noProof="0" dirty="0" err="1"/>
              <a:t>Sivitanides</a:t>
            </a:r>
            <a:r>
              <a:rPr lang="en-GB" noProof="0" dirty="0"/>
              <a:t> (2015); Tan &amp; Low (2017); Procházka (2018); Stein Smith et al. (2019) &amp; many others for various national GAAP</a:t>
            </a:r>
          </a:p>
          <a:p>
            <a:pPr>
              <a:lnSpc>
                <a:spcPct val="90000"/>
              </a:lnSpc>
            </a:pPr>
            <a:r>
              <a:rPr lang="en-GB" sz="2400" noProof="0" dirty="0"/>
              <a:t>Stream 02: an appropriate model for the measurement of CCs / digital assets</a:t>
            </a:r>
          </a:p>
          <a:p>
            <a:pPr lvl="1">
              <a:lnSpc>
                <a:spcPct val="90000"/>
              </a:lnSpc>
            </a:pPr>
            <a:r>
              <a:rPr lang="en-GB" noProof="0" dirty="0"/>
              <a:t>Ram et al. (2016); Procházka (2018); Klopper &amp; Brink (2023), Hubbard (2023); </a:t>
            </a:r>
            <a:r>
              <a:rPr lang="en-GB" noProof="0" dirty="0" err="1"/>
              <a:t>Beigman</a:t>
            </a:r>
            <a:r>
              <a:rPr lang="en-GB" noProof="0" dirty="0"/>
              <a:t> et al. (2023); Zhang et al. (2024)</a:t>
            </a:r>
          </a:p>
        </p:txBody>
      </p:sp>
    </p:spTree>
    <p:extLst>
      <p:ext uri="{BB962C8B-B14F-4D97-AF65-F5344CB8AC3E}">
        <p14:creationId xmlns:p14="http://schemas.microsoft.com/office/powerpoint/2010/main" val="316830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3BC87-EB65-E756-1A54-0C1BBD045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68F467FB-F1C9-DD7A-4CB6-C38F31753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review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2BD77D8-CC7F-ACB8-8876-990BE1CC6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443" y="1910685"/>
            <a:ext cx="11781962" cy="46496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noProof="0" dirty="0"/>
              <a:t>Stream 03: analysis of reporting practices</a:t>
            </a:r>
          </a:p>
          <a:p>
            <a:pPr lvl="1">
              <a:lnSpc>
                <a:spcPct val="90000"/>
              </a:lnSpc>
            </a:pPr>
            <a:r>
              <a:rPr lang="en-GB" sz="2800" noProof="0" dirty="0"/>
              <a:t>Adhami et al. (2018); </a:t>
            </a:r>
            <a:r>
              <a:rPr lang="en-GB" sz="2800" noProof="0" dirty="0" err="1"/>
              <a:t>Bourveau</a:t>
            </a:r>
            <a:r>
              <a:rPr lang="en-GB" sz="2800" noProof="0" dirty="0"/>
              <a:t> et al. (2022); Zhang et al. (2022); Luo &amp; Yu (2022)</a:t>
            </a:r>
            <a:endParaRPr lang="cs-CZ" sz="2800" noProof="0" dirty="0"/>
          </a:p>
          <a:p>
            <a:pPr>
              <a:lnSpc>
                <a:spcPct val="90000"/>
              </a:lnSpc>
            </a:pPr>
            <a:r>
              <a:rPr lang="en-GB" noProof="0" dirty="0"/>
              <a:t>Stream 04: standard-setting perspective</a:t>
            </a:r>
          </a:p>
          <a:p>
            <a:pPr lvl="1">
              <a:lnSpc>
                <a:spcPct val="90000"/>
              </a:lnSpc>
            </a:pPr>
            <a:r>
              <a:rPr lang="en-GB" sz="2800" noProof="0" dirty="0"/>
              <a:t>all papers advocate for a standard-setting action, but the recommendations are rather generic and lack objective criteria to substantiate the need for standard-setting</a:t>
            </a:r>
          </a:p>
          <a:p>
            <a:pPr lvl="1">
              <a:lnSpc>
                <a:spcPct val="90000"/>
              </a:lnSpc>
            </a:pPr>
            <a:r>
              <a:rPr lang="en-GB" sz="2800" dirty="0"/>
              <a:t>only few studies adopting a robust </a:t>
            </a:r>
            <a:r>
              <a:rPr lang="cs-CZ" sz="2800" dirty="0" err="1"/>
              <a:t>theoretical</a:t>
            </a:r>
            <a:r>
              <a:rPr lang="cs-CZ" sz="2800" dirty="0"/>
              <a:t> / </a:t>
            </a:r>
            <a:r>
              <a:rPr lang="cs-CZ" sz="2800" dirty="0" err="1"/>
              <a:t>empirical</a:t>
            </a:r>
            <a:r>
              <a:rPr lang="cs-CZ" sz="2800" dirty="0"/>
              <a:t> </a:t>
            </a:r>
            <a:r>
              <a:rPr lang="en-GB" sz="2800" dirty="0"/>
              <a:t>approach</a:t>
            </a:r>
            <a:r>
              <a:rPr lang="en-GB" sz="2800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6240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AF829-6102-0A56-4FFF-D0F5E4B00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8BAD296B-2991-B57A-C7C3-AA251F4CB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review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4E7754AF-87DC-713B-35C7-9C9ED6A88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443" y="1910685"/>
            <a:ext cx="11781962" cy="464960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2400" noProof="0" dirty="0" err="1"/>
              <a:t>Ramassa</a:t>
            </a:r>
            <a:r>
              <a:rPr lang="en-GB" sz="2400" noProof="0" dirty="0"/>
              <a:t> &amp; Leoni (2022), applying a regulatory space theory, focus on the IASB’s reluctance to respond to requests from national standard setters to develop a standard</a:t>
            </a:r>
          </a:p>
          <a:p>
            <a:pPr>
              <a:lnSpc>
                <a:spcPct val="90000"/>
              </a:lnSpc>
            </a:pPr>
            <a:r>
              <a:rPr lang="en-GB" sz="2400" noProof="0" dirty="0"/>
              <a:t>Chou et al. (2022) gather insights from in-depth interviews with crypto industry experts who oppose standard-setting due to unfinished developments </a:t>
            </a:r>
          </a:p>
          <a:p>
            <a:pPr>
              <a:lnSpc>
                <a:spcPct val="90000"/>
              </a:lnSpc>
            </a:pPr>
            <a:r>
              <a:rPr lang="en-GB" sz="2400" noProof="0" dirty="0"/>
              <a:t>In contrary, Jackson &amp; Luu (2023) consider the same argument (unfinished developments) as the reason </a:t>
            </a:r>
            <a:r>
              <a:rPr lang="en-GB" sz="2400" noProof="0" dirty="0" err="1"/>
              <a:t>fo</a:t>
            </a:r>
            <a:r>
              <a:rPr lang="en-GB" sz="2400" dirty="0"/>
              <a:t>r action</a:t>
            </a:r>
            <a:endParaRPr lang="en-GB" sz="2400" noProof="0" dirty="0"/>
          </a:p>
          <a:p>
            <a:pPr>
              <a:lnSpc>
                <a:spcPct val="90000"/>
              </a:lnSpc>
            </a:pPr>
            <a:r>
              <a:rPr lang="en-GB" sz="2400" noProof="0" dirty="0"/>
              <a:t>Luo &amp; Yu (2022)</a:t>
            </a:r>
            <a:r>
              <a:rPr lang="en-GB" sz="2400" dirty="0"/>
              <a:t> argues in favour of standard-setting based on the empirical evidence of diversity in accounting practices by firms</a:t>
            </a:r>
          </a:p>
          <a:p>
            <a:pPr>
              <a:lnSpc>
                <a:spcPct val="90000"/>
              </a:lnSpc>
            </a:pPr>
            <a:r>
              <a:rPr lang="en-GB" sz="2400" noProof="0" dirty="0"/>
              <a:t>Barth (2022) discusses the pitfalls associated with attempting to fit newly created assets into definitions, measurement and recognition criteria originally designed for other assets</a:t>
            </a:r>
          </a:p>
        </p:txBody>
      </p:sp>
    </p:spTree>
    <p:extLst>
      <p:ext uri="{BB962C8B-B14F-4D97-AF65-F5344CB8AC3E}">
        <p14:creationId xmlns:p14="http://schemas.microsoft.com/office/powerpoint/2010/main" val="3394052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paper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noProof="0" dirty="0"/>
              <a:t>To examine the urgency of standardising accounting for the crypto ecosystem under IFRS</a:t>
            </a:r>
          </a:p>
          <a:p>
            <a:pPr>
              <a:lnSpc>
                <a:spcPct val="90000"/>
              </a:lnSpc>
            </a:pPr>
            <a:r>
              <a:rPr lang="en-GB" noProof="0" dirty="0"/>
              <a:t>To critically assess the absent standard-setting from the perspective of different IASB‘s stakeholders</a:t>
            </a:r>
            <a:endParaRPr lang="en-GB" b="1" dirty="0"/>
          </a:p>
          <a:p>
            <a:pPr>
              <a:lnSpc>
                <a:spcPct val="90000"/>
              </a:lnSpc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0119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60C7149-4D33-4563-BCFB-FE6334453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899878"/>
            <a:ext cx="11263746" cy="1817595"/>
          </a:xfrm>
        </p:spPr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IASB‘s</a:t>
            </a:r>
            <a:r>
              <a:rPr lang="cs-CZ" dirty="0"/>
              <a:t> </a:t>
            </a:r>
            <a:r>
              <a:rPr lang="cs-CZ" dirty="0" err="1"/>
              <a:t>activities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504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97573"/>
            <a:ext cx="12192000" cy="689952"/>
          </a:xfrm>
        </p:spPr>
        <p:txBody>
          <a:bodyPr anchor="t">
            <a:normAutofit/>
          </a:bodyPr>
          <a:lstStyle/>
          <a:p>
            <a:r>
              <a:rPr lang="cs-CZ" dirty="0"/>
              <a:t>IASB </a:t>
            </a:r>
            <a:r>
              <a:rPr lang="cs-CZ" dirty="0" err="1"/>
              <a:t>actions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359" y="1825624"/>
            <a:ext cx="11591059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 noProof="0" dirty="0"/>
              <a:t>IFRS IC decision 2019 (accounting for cryptocurrencies by holders)</a:t>
            </a:r>
          </a:p>
          <a:p>
            <a:pPr>
              <a:lnSpc>
                <a:spcPct val="90000"/>
              </a:lnSpc>
            </a:pPr>
            <a:r>
              <a:rPr lang="en-GB" sz="3200" noProof="0" dirty="0"/>
              <a:t>Third Agenda Consultation 2022:</a:t>
            </a:r>
          </a:p>
          <a:p>
            <a:pPr lvl="1">
              <a:lnSpc>
                <a:spcPct val="90000"/>
              </a:lnSpc>
            </a:pPr>
            <a:r>
              <a:rPr lang="en-GB" sz="2800" noProof="0" dirty="0"/>
              <a:t>March 2022: accounting for crypto included on the shortlist of 7 potential projects identified as urgent by respondents of RFI</a:t>
            </a:r>
          </a:p>
          <a:p>
            <a:pPr lvl="1">
              <a:lnSpc>
                <a:spcPct val="90000"/>
              </a:lnSpc>
            </a:pPr>
            <a:r>
              <a:rPr lang="en-GB" sz="2800" noProof="0" dirty="0"/>
              <a:t>April 2022: final decision not to include into the agenda, nor to have this project in </a:t>
            </a:r>
            <a:r>
              <a:rPr lang="cs-CZ" sz="2800" noProof="0" dirty="0"/>
              <a:t>a </a:t>
            </a:r>
            <a:r>
              <a:rPr lang="en-GB" sz="2800" noProof="0" dirty="0"/>
              <a:t>research pipeline or reserve list </a:t>
            </a:r>
          </a:p>
        </p:txBody>
      </p:sp>
    </p:spTree>
    <p:extLst>
      <p:ext uri="{BB962C8B-B14F-4D97-AF65-F5344CB8AC3E}">
        <p14:creationId xmlns:p14="http://schemas.microsoft.com/office/powerpoint/2010/main" val="115982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pen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EN_16_9.potx" id="{71D18446-B6D7-485B-92FA-4E3FA08D0EB9}" vid="{CBDA1CCD-FA5D-4749-BFBF-E67E09648D4C}"/>
    </a:ext>
  </a:extLst>
</a:theme>
</file>

<file path=ppt/theme/theme2.xml><?xml version="1.0" encoding="utf-8"?>
<a:theme xmlns:a="http://schemas.openxmlformats.org/drawingml/2006/main" name="Final Slide / Sub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EN_16_9.potx" id="{71D18446-B6D7-485B-92FA-4E3FA08D0EB9}" vid="{02E6FF30-7FC8-4724-9EFA-7285E05EC951}"/>
    </a:ext>
  </a:extLst>
</a:theme>
</file>

<file path=ppt/theme/theme3.xml><?xml version="1.0" encoding="utf-8"?>
<a:theme xmlns:a="http://schemas.openxmlformats.org/drawingml/2006/main" name="Normal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U_EN_16_9.potx" id="{71D18446-B6D7-485B-92FA-4E3FA08D0EB9}" vid="{0CC78749-E243-4DE6-B8C5-5CDF92079B0E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FFU_EN_16_9</Template>
  <TotalTime>3754</TotalTime>
  <Words>1142</Words>
  <Application>Microsoft Office PowerPoint</Application>
  <PresentationFormat>Širokoúhlá obrazovka</PresentationFormat>
  <Paragraphs>222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Aptos</vt:lpstr>
      <vt:lpstr>Arial</vt:lpstr>
      <vt:lpstr>Calibri</vt:lpstr>
      <vt:lpstr>Trebuchet MS</vt:lpstr>
      <vt:lpstr>Wingdings</vt:lpstr>
      <vt:lpstr>Opening slide</vt:lpstr>
      <vt:lpstr>Final Slide / Subtitle</vt:lpstr>
      <vt:lpstr>Normal slide</vt:lpstr>
      <vt:lpstr>Standard-setting for the crypto ecosystem: premature or urgent?  Evidence from the IASB’s decision</vt:lpstr>
      <vt:lpstr>Background &amp; literature review</vt:lpstr>
      <vt:lpstr>Background</vt:lpstr>
      <vt:lpstr>Literature review</vt:lpstr>
      <vt:lpstr>Literature review</vt:lpstr>
      <vt:lpstr>Literature review</vt:lpstr>
      <vt:lpstr>Objective of the paper</vt:lpstr>
      <vt:lpstr>The IASB‘s activities</vt:lpstr>
      <vt:lpstr>IASB actions</vt:lpstr>
      <vt:lpstr>IASB‘s assessment under Third Agenda</vt:lpstr>
      <vt:lpstr>Shortcomings of the IASB assessment</vt:lpstr>
      <vt:lpstr>Methodology</vt:lpstr>
      <vt:lpstr>Methodology</vt:lpstr>
      <vt:lpstr>Results</vt:lpstr>
      <vt:lpstr>Annual reports containing the keywords</vt:lpstr>
      <vt:lpstr>Keywords count across annual reports</vt:lpstr>
      <vt:lpstr>Frequency and geography</vt:lpstr>
      <vt:lpstr>Conclusions</vt:lpstr>
      <vt:lpstr>Main takeways</vt:lpstr>
      <vt:lpstr>Implications</vt:lpstr>
      <vt:lpstr>Thank for your attention  And do not forget to come next year for the …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IFRS 9: Financial instrument</dc:title>
  <dc:creator>DaPr</dc:creator>
  <cp:lastModifiedBy>David Procházka</cp:lastModifiedBy>
  <cp:revision>68</cp:revision>
  <cp:lastPrinted>2021-10-22T15:00:49Z</cp:lastPrinted>
  <dcterms:created xsi:type="dcterms:W3CDTF">2020-12-10T20:32:03Z</dcterms:created>
  <dcterms:modified xsi:type="dcterms:W3CDTF">2025-05-29T08:21:37Z</dcterms:modified>
</cp:coreProperties>
</file>