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6" r:id="rId2"/>
    <p:sldMasterId id="2147483662" r:id="rId3"/>
  </p:sldMasterIdLst>
  <p:handoutMasterIdLst>
    <p:handoutMasterId r:id="rId22"/>
  </p:handoutMasterIdLst>
  <p:sldIdLst>
    <p:sldId id="266" r:id="rId4"/>
    <p:sldId id="313" r:id="rId5"/>
    <p:sldId id="314" r:id="rId6"/>
    <p:sldId id="321" r:id="rId7"/>
    <p:sldId id="322" r:id="rId8"/>
    <p:sldId id="323" r:id="rId9"/>
    <p:sldId id="324" r:id="rId10"/>
    <p:sldId id="320" r:id="rId11"/>
    <p:sldId id="325" r:id="rId12"/>
    <p:sldId id="327" r:id="rId13"/>
    <p:sldId id="328" r:id="rId14"/>
    <p:sldId id="329" r:id="rId15"/>
    <p:sldId id="330" r:id="rId16"/>
    <p:sldId id="331" r:id="rId17"/>
    <p:sldId id="333" r:id="rId18"/>
    <p:sldId id="334" r:id="rId19"/>
    <p:sldId id="332" r:id="rId20"/>
    <p:sldId id="26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EB"/>
    <a:srgbClr val="B61C6D"/>
    <a:srgbClr val="D6C2D6"/>
    <a:srgbClr val="4A4A49"/>
    <a:srgbClr val="B10062"/>
    <a:srgbClr val="E73088"/>
    <a:srgbClr val="5BC4F1"/>
    <a:srgbClr val="009881"/>
    <a:srgbClr val="00659B"/>
    <a:srgbClr val="EB6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4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9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Graph name</a:t>
            </a:r>
            <a:endParaRPr lang="cs-CZ" dirty="0"/>
          </a:p>
        </c:rich>
      </c:tx>
      <c:layout>
        <c:manualLayout>
          <c:xMode val="edge"/>
          <c:yMode val="edge"/>
          <c:x val="6.7578487579540367E-2"/>
          <c:y val="3.0657188432465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61-448B-9883-4DDC5A2D2ED5}"/>
              </c:ext>
            </c:extLst>
          </c:dPt>
          <c:dPt>
            <c:idx val="1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262-43CA-A3D1-3649BE932101}"/>
              </c:ext>
            </c:extLst>
          </c:dPt>
          <c:dPt>
            <c:idx val="2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62-43CA-A3D1-3649BE932101}"/>
              </c:ext>
            </c:extLst>
          </c:dPt>
          <c:dPt>
            <c:idx val="3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262-43CA-A3D1-3649BE932101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61-448B-9883-4DDC5A2D2E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B1006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61-448B-9883-4DDC5A2D2ED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EB660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61-448B-9883-4DDC5A2D2ED5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659B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61-448B-9883-4DDC5A2D2ED5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00988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61-448B-9883-4DDC5A2D2ED5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361-448B-9883-4DDC5A2D2ED5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E7308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61-448B-9883-4DDC5A2D2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283247"/>
        <c:axId val="336943279"/>
      </c:barChart>
      <c:catAx>
        <c:axId val="3362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43279"/>
        <c:crosses val="autoZero"/>
        <c:auto val="1"/>
        <c:lblAlgn val="ctr"/>
        <c:lblOffset val="100"/>
        <c:noMultiLvlLbl val="0"/>
      </c:catAx>
      <c:valAx>
        <c:axId val="33694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28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578FDB-B4CF-4252-A7EC-F6E27D92570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B14FF53-AB91-47D3-A271-EE40BB31162A}">
      <dgm:prSet phldrT="[Text]"/>
      <dgm:spPr>
        <a:solidFill>
          <a:srgbClr val="D6C2D6"/>
        </a:solidFill>
      </dgm:spPr>
      <dgm:t>
        <a:bodyPr/>
        <a:lstStyle/>
        <a:p>
          <a:r>
            <a:rPr lang="cs-CZ" dirty="0"/>
            <a:t>RQ1</a:t>
          </a:r>
          <a:endParaRPr lang="en-GB" dirty="0"/>
        </a:p>
      </dgm:t>
    </dgm:pt>
    <dgm:pt modelId="{0DD2D849-D0DD-432A-AA9D-15E514C9B928}" type="parTrans" cxnId="{AB49D7A6-0484-4927-8F3D-FF956E76AABA}">
      <dgm:prSet/>
      <dgm:spPr/>
      <dgm:t>
        <a:bodyPr/>
        <a:lstStyle/>
        <a:p>
          <a:endParaRPr lang="en-GB"/>
        </a:p>
      </dgm:t>
    </dgm:pt>
    <dgm:pt modelId="{74CDD5DF-9247-4FE9-B7B7-EF1A66DD3C2D}" type="sibTrans" cxnId="{AB49D7A6-0484-4927-8F3D-FF956E76AABA}">
      <dgm:prSet/>
      <dgm:spPr/>
      <dgm:t>
        <a:bodyPr/>
        <a:lstStyle/>
        <a:p>
          <a:endParaRPr lang="en-GB"/>
        </a:p>
      </dgm:t>
    </dgm:pt>
    <dgm:pt modelId="{D02A8B11-FDB2-4B32-89B7-3EEE0BB635AB}">
      <dgm:prSet phldrT="[Text]"/>
      <dgm:spPr>
        <a:solidFill>
          <a:srgbClr val="4A4A49">
            <a:alpha val="90000"/>
          </a:srgb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cs-CZ" b="1" dirty="0" err="1">
              <a:solidFill>
                <a:schemeClr val="bg1"/>
              </a:solidFill>
            </a:rPr>
            <a:t>The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engagement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of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constituents</a:t>
          </a:r>
          <a:r>
            <a:rPr lang="cs-CZ" b="1" dirty="0">
              <a:solidFill>
                <a:schemeClr val="bg1"/>
              </a:solidFill>
            </a:rPr>
            <a:t> in </a:t>
          </a:r>
          <a:r>
            <a:rPr lang="cs-CZ" b="1" dirty="0" err="1">
              <a:solidFill>
                <a:schemeClr val="bg1"/>
              </a:solidFill>
            </a:rPr>
            <a:t>the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due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process</a:t>
          </a:r>
          <a:r>
            <a:rPr lang="cs-CZ" b="1" dirty="0">
              <a:solidFill>
                <a:schemeClr val="bg1"/>
              </a:solidFill>
            </a:rPr>
            <a:t> and </a:t>
          </a:r>
          <a:r>
            <a:rPr lang="cs-CZ" b="1" dirty="0" err="1">
              <a:solidFill>
                <a:schemeClr val="bg1"/>
              </a:solidFill>
            </a:rPr>
            <a:t>arguments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raised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regarding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the</a:t>
          </a:r>
          <a:r>
            <a:rPr lang="cs-CZ" b="1" dirty="0">
              <a:solidFill>
                <a:schemeClr val="bg1"/>
              </a:solidFill>
            </a:rPr>
            <a:t> CCR</a:t>
          </a:r>
          <a:endParaRPr lang="en-GB" b="1" dirty="0">
            <a:solidFill>
              <a:schemeClr val="bg1"/>
            </a:solidFill>
          </a:endParaRPr>
        </a:p>
      </dgm:t>
    </dgm:pt>
    <dgm:pt modelId="{8492C819-5CD3-4D72-B3F5-B3A5B760D187}" type="parTrans" cxnId="{ADF3E173-7BF7-4814-BB6E-31FDDDAD060A}">
      <dgm:prSet/>
      <dgm:spPr/>
      <dgm:t>
        <a:bodyPr/>
        <a:lstStyle/>
        <a:p>
          <a:endParaRPr lang="en-GB"/>
        </a:p>
      </dgm:t>
    </dgm:pt>
    <dgm:pt modelId="{9DFBBA60-3259-4F53-8C16-FC94B30C5DE6}" type="sibTrans" cxnId="{ADF3E173-7BF7-4814-BB6E-31FDDDAD060A}">
      <dgm:prSet/>
      <dgm:spPr/>
      <dgm:t>
        <a:bodyPr/>
        <a:lstStyle/>
        <a:p>
          <a:endParaRPr lang="en-GB"/>
        </a:p>
      </dgm:t>
    </dgm:pt>
    <dgm:pt modelId="{67EAB921-1B4A-46A5-B3E6-CBC78A9EA9F9}">
      <dgm:prSet phldrT="[Text]"/>
      <dgm:spPr>
        <a:solidFill>
          <a:srgbClr val="B61C6D"/>
        </a:solidFill>
      </dgm:spPr>
      <dgm:t>
        <a:bodyPr/>
        <a:lstStyle/>
        <a:p>
          <a:r>
            <a:rPr lang="cs-CZ" dirty="0"/>
            <a:t>RQ3</a:t>
          </a:r>
          <a:endParaRPr lang="en-GB" dirty="0"/>
        </a:p>
      </dgm:t>
    </dgm:pt>
    <dgm:pt modelId="{2563F0E5-9903-4838-8E45-E7FC30660B78}" type="parTrans" cxnId="{460466AD-22D3-4D7A-9858-D80EAB2287A2}">
      <dgm:prSet/>
      <dgm:spPr/>
      <dgm:t>
        <a:bodyPr/>
        <a:lstStyle/>
        <a:p>
          <a:endParaRPr lang="en-GB"/>
        </a:p>
      </dgm:t>
    </dgm:pt>
    <dgm:pt modelId="{D4355468-5AED-4988-BAE5-149DCECB9432}" type="sibTrans" cxnId="{460466AD-22D3-4D7A-9858-D80EAB2287A2}">
      <dgm:prSet/>
      <dgm:spPr/>
      <dgm:t>
        <a:bodyPr/>
        <a:lstStyle/>
        <a:p>
          <a:endParaRPr lang="en-GB"/>
        </a:p>
      </dgm:t>
    </dgm:pt>
    <dgm:pt modelId="{788DE61E-79FC-4EC7-9CE2-8B23469352B6}">
      <dgm:prSet phldrT="[Text]"/>
      <dgm:spPr>
        <a:solidFill>
          <a:srgbClr val="4A4A49">
            <a:alpha val="90000"/>
          </a:srgb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cs-CZ" b="1" dirty="0" err="1">
              <a:solidFill>
                <a:schemeClr val="bg1"/>
              </a:solidFill>
            </a:rPr>
            <a:t>The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impact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of</a:t>
          </a:r>
          <a:r>
            <a:rPr lang="cs-CZ" b="1" dirty="0">
              <a:solidFill>
                <a:schemeClr val="bg1"/>
              </a:solidFill>
            </a:rPr>
            <a:t> IFRS 15 on </a:t>
          </a:r>
          <a:r>
            <a:rPr lang="cs-CZ" b="1" dirty="0" err="1">
              <a:solidFill>
                <a:schemeClr val="bg1"/>
              </a:solidFill>
            </a:rPr>
            <a:t>the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disclosures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of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commenting</a:t>
          </a:r>
          <a:r>
            <a:rPr lang="cs-CZ" b="1" dirty="0">
              <a:solidFill>
                <a:schemeClr val="bg1"/>
              </a:solidFill>
            </a:rPr>
            <a:t> </a:t>
          </a:r>
          <a:r>
            <a:rPr lang="cs-CZ" b="1" dirty="0" err="1">
              <a:solidFill>
                <a:schemeClr val="bg1"/>
              </a:solidFill>
            </a:rPr>
            <a:t>preparers</a:t>
          </a:r>
          <a:endParaRPr lang="en-GB" b="1" dirty="0">
            <a:solidFill>
              <a:schemeClr val="bg1"/>
            </a:solidFill>
          </a:endParaRPr>
        </a:p>
      </dgm:t>
    </dgm:pt>
    <dgm:pt modelId="{83B537C1-7EFE-4885-A5E7-A473F9CA703D}" type="parTrans" cxnId="{0DFA5D66-0059-47F8-934B-754E915B3B4F}">
      <dgm:prSet/>
      <dgm:spPr/>
      <dgm:t>
        <a:bodyPr/>
        <a:lstStyle/>
        <a:p>
          <a:endParaRPr lang="en-GB"/>
        </a:p>
      </dgm:t>
    </dgm:pt>
    <dgm:pt modelId="{85F44895-9D65-4AEF-A10F-B9B517C08625}" type="sibTrans" cxnId="{0DFA5D66-0059-47F8-934B-754E915B3B4F}">
      <dgm:prSet/>
      <dgm:spPr/>
      <dgm:t>
        <a:bodyPr/>
        <a:lstStyle/>
        <a:p>
          <a:endParaRPr lang="en-GB"/>
        </a:p>
      </dgm:t>
    </dgm:pt>
    <dgm:pt modelId="{4DB31C27-44D0-430D-9107-5C69610A0F41}">
      <dgm:prSet/>
      <dgm:spPr>
        <a:solidFill>
          <a:srgbClr val="D6C2D6"/>
        </a:solidFill>
      </dgm:spPr>
      <dgm:t>
        <a:bodyPr/>
        <a:lstStyle/>
        <a:p>
          <a:r>
            <a:rPr lang="cs-CZ" dirty="0"/>
            <a:t>RQ2</a:t>
          </a:r>
          <a:endParaRPr lang="en-GB" dirty="0"/>
        </a:p>
      </dgm:t>
    </dgm:pt>
    <dgm:pt modelId="{DE767427-47AF-486F-B40A-E61C6839BE33}" type="parTrans" cxnId="{E69C421A-A2D6-4FDD-A871-8531CD704251}">
      <dgm:prSet/>
      <dgm:spPr/>
      <dgm:t>
        <a:bodyPr/>
        <a:lstStyle/>
        <a:p>
          <a:endParaRPr lang="en-GB"/>
        </a:p>
      </dgm:t>
    </dgm:pt>
    <dgm:pt modelId="{43881A56-4EE4-4DC1-88EC-08ADCD4ADA64}" type="sibTrans" cxnId="{E69C421A-A2D6-4FDD-A871-8531CD704251}">
      <dgm:prSet/>
      <dgm:spPr/>
      <dgm:t>
        <a:bodyPr/>
        <a:lstStyle/>
        <a:p>
          <a:endParaRPr lang="en-GB"/>
        </a:p>
      </dgm:t>
    </dgm:pt>
    <dgm:pt modelId="{B52D50BA-3B01-4ADB-83C2-C6AB1AC988B8}">
      <dgm:prSet/>
      <dgm:spPr>
        <a:solidFill>
          <a:srgbClr val="4A4A49">
            <a:alpha val="90000"/>
          </a:srgb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en-GB" b="1" dirty="0">
              <a:solidFill>
                <a:schemeClr val="bg1"/>
              </a:solidFill>
            </a:rPr>
            <a:t>The IASB’s response to the comment letters</a:t>
          </a:r>
        </a:p>
      </dgm:t>
    </dgm:pt>
    <dgm:pt modelId="{EC06B381-2254-4518-A98D-FA592AB92095}" type="parTrans" cxnId="{FA9257AC-ACBF-4BFE-8901-EA62FD795E8D}">
      <dgm:prSet/>
      <dgm:spPr/>
      <dgm:t>
        <a:bodyPr/>
        <a:lstStyle/>
        <a:p>
          <a:endParaRPr lang="en-GB"/>
        </a:p>
      </dgm:t>
    </dgm:pt>
    <dgm:pt modelId="{26AE4A79-C3E4-47F4-B8E5-7730BC42C263}" type="sibTrans" cxnId="{FA9257AC-ACBF-4BFE-8901-EA62FD795E8D}">
      <dgm:prSet/>
      <dgm:spPr/>
      <dgm:t>
        <a:bodyPr/>
        <a:lstStyle/>
        <a:p>
          <a:endParaRPr lang="en-GB"/>
        </a:p>
      </dgm:t>
    </dgm:pt>
    <dgm:pt modelId="{C33C0FAF-B0A1-467F-88AB-A1E6D0F2E7BC}" type="pres">
      <dgm:prSet presAssocID="{D8578FDB-B4CF-4252-A7EC-F6E27D925702}" presName="Name0" presStyleCnt="0">
        <dgm:presLayoutVars>
          <dgm:dir/>
          <dgm:animLvl val="lvl"/>
          <dgm:resizeHandles/>
        </dgm:presLayoutVars>
      </dgm:prSet>
      <dgm:spPr/>
    </dgm:pt>
    <dgm:pt modelId="{3E94C5A2-6051-4797-868D-15B3D2C7C206}" type="pres">
      <dgm:prSet presAssocID="{0B14FF53-AB91-47D3-A271-EE40BB31162A}" presName="linNode" presStyleCnt="0"/>
      <dgm:spPr/>
    </dgm:pt>
    <dgm:pt modelId="{C5F85E4F-5CA9-4BE5-997E-074F50C3855E}" type="pres">
      <dgm:prSet presAssocID="{0B14FF53-AB91-47D3-A271-EE40BB31162A}" presName="parentShp" presStyleLbl="node1" presStyleIdx="0" presStyleCnt="3">
        <dgm:presLayoutVars>
          <dgm:bulletEnabled val="1"/>
        </dgm:presLayoutVars>
      </dgm:prSet>
      <dgm:spPr/>
    </dgm:pt>
    <dgm:pt modelId="{A5C7B40B-DA7B-4238-B2AB-D0E59E2DBD4B}" type="pres">
      <dgm:prSet presAssocID="{0B14FF53-AB91-47D3-A271-EE40BB31162A}" presName="childShp" presStyleLbl="bgAccFollowNode1" presStyleIdx="0" presStyleCnt="3">
        <dgm:presLayoutVars>
          <dgm:bulletEnabled val="1"/>
        </dgm:presLayoutVars>
      </dgm:prSet>
      <dgm:spPr/>
    </dgm:pt>
    <dgm:pt modelId="{C269E92D-5288-4C46-95F9-34C62ECF10F1}" type="pres">
      <dgm:prSet presAssocID="{74CDD5DF-9247-4FE9-B7B7-EF1A66DD3C2D}" presName="spacing" presStyleCnt="0"/>
      <dgm:spPr/>
    </dgm:pt>
    <dgm:pt modelId="{F09C2AAE-3C96-48D4-9BE4-FBA0B9403C20}" type="pres">
      <dgm:prSet presAssocID="{4DB31C27-44D0-430D-9107-5C69610A0F41}" presName="linNode" presStyleCnt="0"/>
      <dgm:spPr/>
    </dgm:pt>
    <dgm:pt modelId="{0CC31DDA-CB01-499A-8111-4824A6930B00}" type="pres">
      <dgm:prSet presAssocID="{4DB31C27-44D0-430D-9107-5C69610A0F41}" presName="parentShp" presStyleLbl="node1" presStyleIdx="1" presStyleCnt="3">
        <dgm:presLayoutVars>
          <dgm:bulletEnabled val="1"/>
        </dgm:presLayoutVars>
      </dgm:prSet>
      <dgm:spPr/>
    </dgm:pt>
    <dgm:pt modelId="{4FA795B3-54D1-4E8D-A58E-FB56B903FAAC}" type="pres">
      <dgm:prSet presAssocID="{4DB31C27-44D0-430D-9107-5C69610A0F41}" presName="childShp" presStyleLbl="bgAccFollowNode1" presStyleIdx="1" presStyleCnt="3">
        <dgm:presLayoutVars>
          <dgm:bulletEnabled val="1"/>
        </dgm:presLayoutVars>
      </dgm:prSet>
      <dgm:spPr/>
    </dgm:pt>
    <dgm:pt modelId="{7B684C7C-BE6D-437A-A140-DEA60FB58A2B}" type="pres">
      <dgm:prSet presAssocID="{43881A56-4EE4-4DC1-88EC-08ADCD4ADA64}" presName="spacing" presStyleCnt="0"/>
      <dgm:spPr/>
    </dgm:pt>
    <dgm:pt modelId="{269B4486-4DAE-4484-AA7F-6B3CE37F48B0}" type="pres">
      <dgm:prSet presAssocID="{67EAB921-1B4A-46A5-B3E6-CBC78A9EA9F9}" presName="linNode" presStyleCnt="0"/>
      <dgm:spPr/>
    </dgm:pt>
    <dgm:pt modelId="{C24459C4-6A19-446E-9D5C-D188BE89D731}" type="pres">
      <dgm:prSet presAssocID="{67EAB921-1B4A-46A5-B3E6-CBC78A9EA9F9}" presName="parentShp" presStyleLbl="node1" presStyleIdx="2" presStyleCnt="3">
        <dgm:presLayoutVars>
          <dgm:bulletEnabled val="1"/>
        </dgm:presLayoutVars>
      </dgm:prSet>
      <dgm:spPr/>
    </dgm:pt>
    <dgm:pt modelId="{1E56C8EC-FCB9-460B-9362-C5D287EEAD72}" type="pres">
      <dgm:prSet presAssocID="{67EAB921-1B4A-46A5-B3E6-CBC78A9EA9F9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B1B14018-1D3A-4594-B437-72BA7D50D8F9}" type="presOf" srcId="{788DE61E-79FC-4EC7-9CE2-8B23469352B6}" destId="{1E56C8EC-FCB9-460B-9362-C5D287EEAD72}" srcOrd="0" destOrd="0" presId="urn:microsoft.com/office/officeart/2005/8/layout/vList6"/>
    <dgm:cxn modelId="{E69C421A-A2D6-4FDD-A871-8531CD704251}" srcId="{D8578FDB-B4CF-4252-A7EC-F6E27D925702}" destId="{4DB31C27-44D0-430D-9107-5C69610A0F41}" srcOrd="1" destOrd="0" parTransId="{DE767427-47AF-486F-B40A-E61C6839BE33}" sibTransId="{43881A56-4EE4-4DC1-88EC-08ADCD4ADA64}"/>
    <dgm:cxn modelId="{0DFA5D66-0059-47F8-934B-754E915B3B4F}" srcId="{67EAB921-1B4A-46A5-B3E6-CBC78A9EA9F9}" destId="{788DE61E-79FC-4EC7-9CE2-8B23469352B6}" srcOrd="0" destOrd="0" parTransId="{83B537C1-7EFE-4885-A5E7-A473F9CA703D}" sibTransId="{85F44895-9D65-4AEF-A10F-B9B517C08625}"/>
    <dgm:cxn modelId="{ADF3E173-7BF7-4814-BB6E-31FDDDAD060A}" srcId="{0B14FF53-AB91-47D3-A271-EE40BB31162A}" destId="{D02A8B11-FDB2-4B32-89B7-3EEE0BB635AB}" srcOrd="0" destOrd="0" parTransId="{8492C819-5CD3-4D72-B3F5-B3A5B760D187}" sibTransId="{9DFBBA60-3259-4F53-8C16-FC94B30C5DE6}"/>
    <dgm:cxn modelId="{30C1EE77-FBFA-482D-9988-BC9F0BA37FC9}" type="presOf" srcId="{D02A8B11-FDB2-4B32-89B7-3EEE0BB635AB}" destId="{A5C7B40B-DA7B-4238-B2AB-D0E59E2DBD4B}" srcOrd="0" destOrd="0" presId="urn:microsoft.com/office/officeart/2005/8/layout/vList6"/>
    <dgm:cxn modelId="{AB49D7A6-0484-4927-8F3D-FF956E76AABA}" srcId="{D8578FDB-B4CF-4252-A7EC-F6E27D925702}" destId="{0B14FF53-AB91-47D3-A271-EE40BB31162A}" srcOrd="0" destOrd="0" parTransId="{0DD2D849-D0DD-432A-AA9D-15E514C9B928}" sibTransId="{74CDD5DF-9247-4FE9-B7B7-EF1A66DD3C2D}"/>
    <dgm:cxn modelId="{FA9257AC-ACBF-4BFE-8901-EA62FD795E8D}" srcId="{4DB31C27-44D0-430D-9107-5C69610A0F41}" destId="{B52D50BA-3B01-4ADB-83C2-C6AB1AC988B8}" srcOrd="0" destOrd="0" parTransId="{EC06B381-2254-4518-A98D-FA592AB92095}" sibTransId="{26AE4A79-C3E4-47F4-B8E5-7730BC42C263}"/>
    <dgm:cxn modelId="{460466AD-22D3-4D7A-9858-D80EAB2287A2}" srcId="{D8578FDB-B4CF-4252-A7EC-F6E27D925702}" destId="{67EAB921-1B4A-46A5-B3E6-CBC78A9EA9F9}" srcOrd="2" destOrd="0" parTransId="{2563F0E5-9903-4838-8E45-E7FC30660B78}" sibTransId="{D4355468-5AED-4988-BAE5-149DCECB9432}"/>
    <dgm:cxn modelId="{0559ABB0-1236-4C83-8DE5-BC5D059FC5F2}" type="presOf" srcId="{B52D50BA-3B01-4ADB-83C2-C6AB1AC988B8}" destId="{4FA795B3-54D1-4E8D-A58E-FB56B903FAAC}" srcOrd="0" destOrd="0" presId="urn:microsoft.com/office/officeart/2005/8/layout/vList6"/>
    <dgm:cxn modelId="{8EFC9CD2-8CB1-4F9E-85E3-F5D39736ECE2}" type="presOf" srcId="{0B14FF53-AB91-47D3-A271-EE40BB31162A}" destId="{C5F85E4F-5CA9-4BE5-997E-074F50C3855E}" srcOrd="0" destOrd="0" presId="urn:microsoft.com/office/officeart/2005/8/layout/vList6"/>
    <dgm:cxn modelId="{5382E3DC-45F5-4E23-95EE-8ED8F2BADBB2}" type="presOf" srcId="{67EAB921-1B4A-46A5-B3E6-CBC78A9EA9F9}" destId="{C24459C4-6A19-446E-9D5C-D188BE89D731}" srcOrd="0" destOrd="0" presId="urn:microsoft.com/office/officeart/2005/8/layout/vList6"/>
    <dgm:cxn modelId="{D3271CF0-98E4-4223-9ECE-30BB854CA300}" type="presOf" srcId="{D8578FDB-B4CF-4252-A7EC-F6E27D925702}" destId="{C33C0FAF-B0A1-467F-88AB-A1E6D0F2E7BC}" srcOrd="0" destOrd="0" presId="urn:microsoft.com/office/officeart/2005/8/layout/vList6"/>
    <dgm:cxn modelId="{4FFD31FE-6964-4E99-9CC7-2C29F58049E4}" type="presOf" srcId="{4DB31C27-44D0-430D-9107-5C69610A0F41}" destId="{0CC31DDA-CB01-499A-8111-4824A6930B00}" srcOrd="0" destOrd="0" presId="urn:microsoft.com/office/officeart/2005/8/layout/vList6"/>
    <dgm:cxn modelId="{2A109254-9172-4F88-AC2A-A4FACB28BBF2}" type="presParOf" srcId="{C33C0FAF-B0A1-467F-88AB-A1E6D0F2E7BC}" destId="{3E94C5A2-6051-4797-868D-15B3D2C7C206}" srcOrd="0" destOrd="0" presId="urn:microsoft.com/office/officeart/2005/8/layout/vList6"/>
    <dgm:cxn modelId="{3A11EFB4-724B-4573-A072-0AC7B795BEEE}" type="presParOf" srcId="{3E94C5A2-6051-4797-868D-15B3D2C7C206}" destId="{C5F85E4F-5CA9-4BE5-997E-074F50C3855E}" srcOrd="0" destOrd="0" presId="urn:microsoft.com/office/officeart/2005/8/layout/vList6"/>
    <dgm:cxn modelId="{78BB7039-2F06-4053-9F4B-626BD9F04818}" type="presParOf" srcId="{3E94C5A2-6051-4797-868D-15B3D2C7C206}" destId="{A5C7B40B-DA7B-4238-B2AB-D0E59E2DBD4B}" srcOrd="1" destOrd="0" presId="urn:microsoft.com/office/officeart/2005/8/layout/vList6"/>
    <dgm:cxn modelId="{E8B8D1DB-2240-42B0-BF5B-9341DD480642}" type="presParOf" srcId="{C33C0FAF-B0A1-467F-88AB-A1E6D0F2E7BC}" destId="{C269E92D-5288-4C46-95F9-34C62ECF10F1}" srcOrd="1" destOrd="0" presId="urn:microsoft.com/office/officeart/2005/8/layout/vList6"/>
    <dgm:cxn modelId="{133F2ABE-2C55-43C0-A28A-0415116F28EF}" type="presParOf" srcId="{C33C0FAF-B0A1-467F-88AB-A1E6D0F2E7BC}" destId="{F09C2AAE-3C96-48D4-9BE4-FBA0B9403C20}" srcOrd="2" destOrd="0" presId="urn:microsoft.com/office/officeart/2005/8/layout/vList6"/>
    <dgm:cxn modelId="{7DA2EC73-1520-45D9-B3F3-29EFA819B681}" type="presParOf" srcId="{F09C2AAE-3C96-48D4-9BE4-FBA0B9403C20}" destId="{0CC31DDA-CB01-499A-8111-4824A6930B00}" srcOrd="0" destOrd="0" presId="urn:microsoft.com/office/officeart/2005/8/layout/vList6"/>
    <dgm:cxn modelId="{B0D35638-94B1-4A59-ACE2-FAAB44E529CD}" type="presParOf" srcId="{F09C2AAE-3C96-48D4-9BE4-FBA0B9403C20}" destId="{4FA795B3-54D1-4E8D-A58E-FB56B903FAAC}" srcOrd="1" destOrd="0" presId="urn:microsoft.com/office/officeart/2005/8/layout/vList6"/>
    <dgm:cxn modelId="{05695197-161F-45DF-82FF-E2E361BAF9F6}" type="presParOf" srcId="{C33C0FAF-B0A1-467F-88AB-A1E6D0F2E7BC}" destId="{7B684C7C-BE6D-437A-A140-DEA60FB58A2B}" srcOrd="3" destOrd="0" presId="urn:microsoft.com/office/officeart/2005/8/layout/vList6"/>
    <dgm:cxn modelId="{127C7CB9-28F5-45FB-AA46-CE9ECCD86CB2}" type="presParOf" srcId="{C33C0FAF-B0A1-467F-88AB-A1E6D0F2E7BC}" destId="{269B4486-4DAE-4484-AA7F-6B3CE37F48B0}" srcOrd="4" destOrd="0" presId="urn:microsoft.com/office/officeart/2005/8/layout/vList6"/>
    <dgm:cxn modelId="{EA1AC77B-84F7-49FA-AF60-86C69DEF1CBB}" type="presParOf" srcId="{269B4486-4DAE-4484-AA7F-6B3CE37F48B0}" destId="{C24459C4-6A19-446E-9D5C-D188BE89D731}" srcOrd="0" destOrd="0" presId="urn:microsoft.com/office/officeart/2005/8/layout/vList6"/>
    <dgm:cxn modelId="{56A1B1B1-00B7-49B4-A9C4-178B0E13531A}" type="presParOf" srcId="{269B4486-4DAE-4484-AA7F-6B3CE37F48B0}" destId="{1E56C8EC-FCB9-460B-9362-C5D287EEAD7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7B40B-DA7B-4238-B2AB-D0E59E2DBD4B}">
      <dsp:nvSpPr>
        <dsp:cNvPr id="0" name=""/>
        <dsp:cNvSpPr/>
      </dsp:nvSpPr>
      <dsp:spPr>
        <a:xfrm>
          <a:off x="4347325" y="0"/>
          <a:ext cx="6520988" cy="1304515"/>
        </a:xfrm>
        <a:prstGeom prst="rightArrow">
          <a:avLst>
            <a:gd name="adj1" fmla="val 75000"/>
            <a:gd name="adj2" fmla="val 50000"/>
          </a:avLst>
        </a:prstGeom>
        <a:solidFill>
          <a:srgbClr val="4A4A4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200" b="1" kern="1200" dirty="0" err="1">
              <a:solidFill>
                <a:schemeClr val="bg1"/>
              </a:solidFill>
            </a:rPr>
            <a:t>The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engagement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of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constituents</a:t>
          </a:r>
          <a:r>
            <a:rPr lang="cs-CZ" sz="2200" b="1" kern="1200" dirty="0">
              <a:solidFill>
                <a:schemeClr val="bg1"/>
              </a:solidFill>
            </a:rPr>
            <a:t> in </a:t>
          </a:r>
          <a:r>
            <a:rPr lang="cs-CZ" sz="2200" b="1" kern="1200" dirty="0" err="1">
              <a:solidFill>
                <a:schemeClr val="bg1"/>
              </a:solidFill>
            </a:rPr>
            <a:t>the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due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process</a:t>
          </a:r>
          <a:r>
            <a:rPr lang="cs-CZ" sz="2200" b="1" kern="1200" dirty="0">
              <a:solidFill>
                <a:schemeClr val="bg1"/>
              </a:solidFill>
            </a:rPr>
            <a:t> and </a:t>
          </a:r>
          <a:r>
            <a:rPr lang="cs-CZ" sz="2200" b="1" kern="1200" dirty="0" err="1">
              <a:solidFill>
                <a:schemeClr val="bg1"/>
              </a:solidFill>
            </a:rPr>
            <a:t>arguments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raised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regarding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the</a:t>
          </a:r>
          <a:r>
            <a:rPr lang="cs-CZ" sz="2200" b="1" kern="1200" dirty="0">
              <a:solidFill>
                <a:schemeClr val="bg1"/>
              </a:solidFill>
            </a:rPr>
            <a:t> CCR</a:t>
          </a:r>
          <a:endParaRPr lang="en-GB" sz="2200" b="1" kern="1200" dirty="0">
            <a:solidFill>
              <a:schemeClr val="bg1"/>
            </a:solidFill>
          </a:endParaRPr>
        </a:p>
      </dsp:txBody>
      <dsp:txXfrm>
        <a:off x="4347325" y="163064"/>
        <a:ext cx="6031795" cy="978387"/>
      </dsp:txXfrm>
    </dsp:sp>
    <dsp:sp modelId="{C5F85E4F-5CA9-4BE5-997E-074F50C3855E}">
      <dsp:nvSpPr>
        <dsp:cNvPr id="0" name=""/>
        <dsp:cNvSpPr/>
      </dsp:nvSpPr>
      <dsp:spPr>
        <a:xfrm>
          <a:off x="0" y="0"/>
          <a:ext cx="4347325" cy="1304515"/>
        </a:xfrm>
        <a:prstGeom prst="roundRect">
          <a:avLst/>
        </a:prstGeom>
        <a:solidFill>
          <a:srgbClr val="D6C2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RQ1</a:t>
          </a:r>
          <a:endParaRPr lang="en-GB" sz="6500" kern="1200" dirty="0"/>
        </a:p>
      </dsp:txBody>
      <dsp:txXfrm>
        <a:off x="63681" y="63681"/>
        <a:ext cx="4219963" cy="1177153"/>
      </dsp:txXfrm>
    </dsp:sp>
    <dsp:sp modelId="{4FA795B3-54D1-4E8D-A58E-FB56B903FAAC}">
      <dsp:nvSpPr>
        <dsp:cNvPr id="0" name=""/>
        <dsp:cNvSpPr/>
      </dsp:nvSpPr>
      <dsp:spPr>
        <a:xfrm>
          <a:off x="4347325" y="1434967"/>
          <a:ext cx="6520988" cy="1304515"/>
        </a:xfrm>
        <a:prstGeom prst="rightArrow">
          <a:avLst>
            <a:gd name="adj1" fmla="val 75000"/>
            <a:gd name="adj2" fmla="val 50000"/>
          </a:avLst>
        </a:prstGeom>
        <a:solidFill>
          <a:srgbClr val="4A4A4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2200" b="1" kern="1200" dirty="0">
              <a:solidFill>
                <a:schemeClr val="bg1"/>
              </a:solidFill>
            </a:rPr>
            <a:t>The IASB’s response to the comment letters</a:t>
          </a:r>
        </a:p>
      </dsp:txBody>
      <dsp:txXfrm>
        <a:off x="4347325" y="1598031"/>
        <a:ext cx="6031795" cy="978387"/>
      </dsp:txXfrm>
    </dsp:sp>
    <dsp:sp modelId="{0CC31DDA-CB01-499A-8111-4824A6930B00}">
      <dsp:nvSpPr>
        <dsp:cNvPr id="0" name=""/>
        <dsp:cNvSpPr/>
      </dsp:nvSpPr>
      <dsp:spPr>
        <a:xfrm>
          <a:off x="0" y="1434967"/>
          <a:ext cx="4347325" cy="1304515"/>
        </a:xfrm>
        <a:prstGeom prst="roundRect">
          <a:avLst/>
        </a:prstGeom>
        <a:solidFill>
          <a:srgbClr val="D6C2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RQ2</a:t>
          </a:r>
          <a:endParaRPr lang="en-GB" sz="6500" kern="1200" dirty="0"/>
        </a:p>
      </dsp:txBody>
      <dsp:txXfrm>
        <a:off x="63681" y="1498648"/>
        <a:ext cx="4219963" cy="1177153"/>
      </dsp:txXfrm>
    </dsp:sp>
    <dsp:sp modelId="{1E56C8EC-FCB9-460B-9362-C5D287EEAD72}">
      <dsp:nvSpPr>
        <dsp:cNvPr id="0" name=""/>
        <dsp:cNvSpPr/>
      </dsp:nvSpPr>
      <dsp:spPr>
        <a:xfrm>
          <a:off x="4347325" y="2869935"/>
          <a:ext cx="6520988" cy="1304515"/>
        </a:xfrm>
        <a:prstGeom prst="rightArrow">
          <a:avLst>
            <a:gd name="adj1" fmla="val 75000"/>
            <a:gd name="adj2" fmla="val 50000"/>
          </a:avLst>
        </a:prstGeom>
        <a:solidFill>
          <a:srgbClr val="4A4A4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200" b="1" kern="1200" dirty="0" err="1">
              <a:solidFill>
                <a:schemeClr val="bg1"/>
              </a:solidFill>
            </a:rPr>
            <a:t>The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impact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of</a:t>
          </a:r>
          <a:r>
            <a:rPr lang="cs-CZ" sz="2200" b="1" kern="1200" dirty="0">
              <a:solidFill>
                <a:schemeClr val="bg1"/>
              </a:solidFill>
            </a:rPr>
            <a:t> IFRS 15 on </a:t>
          </a:r>
          <a:r>
            <a:rPr lang="cs-CZ" sz="2200" b="1" kern="1200" dirty="0" err="1">
              <a:solidFill>
                <a:schemeClr val="bg1"/>
              </a:solidFill>
            </a:rPr>
            <a:t>the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disclosures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of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commenting</a:t>
          </a:r>
          <a:r>
            <a:rPr lang="cs-CZ" sz="2200" b="1" kern="1200" dirty="0">
              <a:solidFill>
                <a:schemeClr val="bg1"/>
              </a:solidFill>
            </a:rPr>
            <a:t> </a:t>
          </a:r>
          <a:r>
            <a:rPr lang="cs-CZ" sz="2200" b="1" kern="1200" dirty="0" err="1">
              <a:solidFill>
                <a:schemeClr val="bg1"/>
              </a:solidFill>
            </a:rPr>
            <a:t>preparers</a:t>
          </a:r>
          <a:endParaRPr lang="en-GB" sz="2200" b="1" kern="1200" dirty="0">
            <a:solidFill>
              <a:schemeClr val="bg1"/>
            </a:solidFill>
          </a:endParaRPr>
        </a:p>
      </dsp:txBody>
      <dsp:txXfrm>
        <a:off x="4347325" y="3032999"/>
        <a:ext cx="6031795" cy="978387"/>
      </dsp:txXfrm>
    </dsp:sp>
    <dsp:sp modelId="{C24459C4-6A19-446E-9D5C-D188BE89D731}">
      <dsp:nvSpPr>
        <dsp:cNvPr id="0" name=""/>
        <dsp:cNvSpPr/>
      </dsp:nvSpPr>
      <dsp:spPr>
        <a:xfrm>
          <a:off x="0" y="2869935"/>
          <a:ext cx="4347325" cy="1304515"/>
        </a:xfrm>
        <a:prstGeom prst="roundRec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RQ3</a:t>
          </a:r>
          <a:endParaRPr lang="en-GB" sz="6500" kern="1200" dirty="0"/>
        </a:p>
      </dsp:txBody>
      <dsp:txXfrm>
        <a:off x="63681" y="2933616"/>
        <a:ext cx="4219963" cy="1177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A0FE01B-DBF4-4923-9DB6-F1FC022D7C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5347C31-A259-4B90-9B89-E68C9BC079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06DCE-0EF7-45D3-80F9-709CD1B8418C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7A2305-0027-4A1C-AD67-A1767AAD8B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85526D-9FCA-4178-A65E-5DDC9588BA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D8476-C057-42FE-8020-F995D82AA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467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0BA3F175-6B74-46FC-A690-6F7A9E7826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9759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err="1"/>
              <a:t>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FBB8144F-22A8-42E6-93DC-373FCBE9837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72403"/>
            <a:ext cx="105156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err="1"/>
              <a:t>Subtitle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9" name="Zástupný text 2">
            <a:extLst>
              <a:ext uri="{FF2B5EF4-FFF2-40B4-BE49-F238E27FC236}">
                <a16:creationId xmlns:a16="http://schemas.microsoft.com/office/drawing/2014/main" id="{BF02F195-D888-4581-96B8-A29D817DBA7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1850" y="5668966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B1006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 and </a:t>
            </a:r>
            <a:r>
              <a:rPr lang="cs-CZ" dirty="0" err="1"/>
              <a:t>surname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</a:t>
            </a:r>
            <a:endParaRPr lang="cs-CZ" dirty="0"/>
          </a:p>
        </p:txBody>
      </p:sp>
      <p:sp>
        <p:nvSpPr>
          <p:cNvPr id="10" name="Zástupný text 2">
            <a:extLst>
              <a:ext uri="{FF2B5EF4-FFF2-40B4-BE49-F238E27FC236}">
                <a16:creationId xmlns:a16="http://schemas.microsoft.com/office/drawing/2014/main" id="{4967EA19-58C2-424C-9B81-C82D34D2316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31850" y="5997220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A4A4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 </a:t>
            </a:r>
            <a:r>
              <a:rPr lang="cs-CZ" dirty="0" err="1"/>
              <a:t>of</a:t>
            </a:r>
            <a:r>
              <a:rPr lang="cs-CZ" dirty="0"/>
              <a:t> department</a:t>
            </a:r>
          </a:p>
        </p:txBody>
      </p:sp>
    </p:spTree>
    <p:extLst>
      <p:ext uri="{BB962C8B-B14F-4D97-AF65-F5344CB8AC3E}">
        <p14:creationId xmlns:p14="http://schemas.microsoft.com/office/powerpoint/2010/main" val="105417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841DB2C-4E87-4F77-9936-DB53842AFF3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55594087"/>
              </p:ext>
            </p:extLst>
          </p:nvPr>
        </p:nvGraphicFramePr>
        <p:xfrm>
          <a:off x="838201" y="2152650"/>
          <a:ext cx="10372722" cy="360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14">
                  <a:extLst>
                    <a:ext uri="{9D8B030D-6E8A-4147-A177-3AD203B41FA5}">
                      <a16:colId xmlns:a16="http://schemas.microsoft.com/office/drawing/2014/main" val="1219353005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463552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36048962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24215458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4556206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0406489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769508777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3799914238"/>
                    </a:ext>
                  </a:extLst>
                </a:gridCol>
                <a:gridCol w="1173410">
                  <a:extLst>
                    <a:ext uri="{9D8B030D-6E8A-4147-A177-3AD203B41FA5}">
                      <a16:colId xmlns:a16="http://schemas.microsoft.com/office/drawing/2014/main" val="1835371581"/>
                    </a:ext>
                  </a:extLst>
                </a:gridCol>
              </a:tblGrid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0454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12970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3975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37182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19941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5225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94286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2544"/>
                  </a:ext>
                </a:extLst>
              </a:tr>
            </a:tbl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</p:spTree>
    <p:extLst>
      <p:ext uri="{BB962C8B-B14F-4D97-AF65-F5344CB8AC3E}">
        <p14:creationId xmlns:p14="http://schemas.microsoft.com/office/powerpoint/2010/main" val="32241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CB4D-7416-4123-83CE-C769D1CEF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98F7-E90D-471F-891C-0FD12349B8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5FE98-251D-4D3C-B8B7-DADD6DEB868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90EA42-058E-4D22-B615-D930D64C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A484A-2BA3-41B7-86CF-5D3F9304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B4CD1-4B53-455D-AE40-D95A24E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7884-28AE-4700-9C13-68750D37E9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73077C-429C-4C0E-8F05-9FFAC62D143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Picture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44AFA-992F-4BE4-ABDB-10F592A4413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442129-45B5-4C81-B28A-AA85D4F4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712F59-4F02-4916-92FC-440DB3FE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93627A-E54A-4DF9-9A32-88F06F6E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AD280-0FEB-422D-9545-DF11A2C6C8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9053D2-A965-461D-AF02-87E3E6FA8627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D64A8-F4F7-422C-942F-F0172F55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C39E-CEDD-43DE-BEDB-8FFB054C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DB8F4-69A1-4474-B69F-8F78FC12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3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90254B-80D5-4BEE-B4A1-5837DB5E91B8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1021079"/>
            <a:ext cx="2628900" cy="5155884"/>
          </a:xfrm>
        </p:spPr>
        <p:txBody>
          <a:bodyPr vert="eaVert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AB0B4A-3C8A-4535-BD22-ACF057EEFC49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021079"/>
            <a:ext cx="7734300" cy="5155883"/>
          </a:xfrm>
        </p:spPr>
        <p:txBody>
          <a:bodyPr vert="eaVert"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A35CD-E8E4-4C4C-AF96-D5C4BAB8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89759-0184-4DA8-BF39-B34069CD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1126D9-9E62-4220-80F6-A6508032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6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100015"/>
            <a:ext cx="12192000" cy="689952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924050"/>
            <a:ext cx="12192000" cy="4432300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82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0BA3F175-6B74-46FC-A690-6F7A9E7826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9759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err="1"/>
              <a:t>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FBB8144F-22A8-42E6-93DC-373FCBE9837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72403"/>
            <a:ext cx="105156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err="1"/>
              <a:t>Subtitle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9" name="Zástupný text 2">
            <a:extLst>
              <a:ext uri="{FF2B5EF4-FFF2-40B4-BE49-F238E27FC236}">
                <a16:creationId xmlns:a16="http://schemas.microsoft.com/office/drawing/2014/main" id="{BF02F195-D888-4581-96B8-A29D817DBA7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1850" y="5621341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 and </a:t>
            </a:r>
            <a:r>
              <a:rPr lang="cs-CZ" dirty="0" err="1"/>
              <a:t>surname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</a:t>
            </a:r>
            <a:endParaRPr lang="cs-CZ" dirty="0"/>
          </a:p>
        </p:txBody>
      </p:sp>
      <p:sp>
        <p:nvSpPr>
          <p:cNvPr id="10" name="Zástupný text 2">
            <a:extLst>
              <a:ext uri="{FF2B5EF4-FFF2-40B4-BE49-F238E27FC236}">
                <a16:creationId xmlns:a16="http://schemas.microsoft.com/office/drawing/2014/main" id="{4967EA19-58C2-424C-9B81-C82D34D2316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31850" y="5997220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name.surname@vse.cz</a:t>
            </a:r>
          </a:p>
        </p:txBody>
      </p:sp>
    </p:spTree>
    <p:extLst>
      <p:ext uri="{BB962C8B-B14F-4D97-AF65-F5344CB8AC3E}">
        <p14:creationId xmlns:p14="http://schemas.microsoft.com/office/powerpoint/2010/main" val="57753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100015"/>
            <a:ext cx="12192000" cy="689952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924050"/>
            <a:ext cx="12192000" cy="4432300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9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AB441-3D76-4218-81BE-D7E4F3F92A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F63F-E322-46AC-A5C6-E1540E1BD2F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9DC5B-E1B0-4FCB-9D9A-C6471A28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462326-6725-45D6-8FAC-124BEDCD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2F161-156E-4802-8F1B-078DF89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A8AAD-C4A1-48ED-8D79-3AB4069FE7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D2D865-A902-4D7C-A0B5-B2C4BB1953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5CC91-7444-4FBB-B6F3-3E6FBD5B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5772A-E403-4DD1-B232-954A3547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9E5D0-757E-45AA-8FEA-238040FB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01FF8-98E7-49CB-8B33-E139EF39ED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276E-A998-4BB7-B53A-49EC37A4100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4"/>
            <a:ext cx="5181600" cy="4530725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72645-DFF8-41C8-8BAC-5F24D188FE2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530724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C31C8-960E-4A18-BC09-35D75D58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3D9D5-2EC6-4E2A-AA85-6FCF97D6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F1E174-D347-4AB1-95DE-ECA0F485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1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112A9-1FE6-4496-81B4-0842D25D88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012825"/>
            <a:ext cx="10515600" cy="1325563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BFB9E-5D3E-46B3-ABDB-B7E57DAC61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02C15-7789-4EE7-A643-5A633ABA3C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85072-0475-4304-BE03-A72EA7AC39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1610A2-3C29-4B70-AF60-C2A3EBCE309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164E5-0EFB-46F1-BB95-CBBAC80C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FD1153-99E6-4ECA-BF33-0E377D33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282298-48D6-4F29-8798-A54B0577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1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66D0A4D5-BA9C-4FF3-8DED-5DC2BE4CD096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14053716"/>
              </p:ext>
            </p:extLst>
          </p:nvPr>
        </p:nvGraphicFramePr>
        <p:xfrm>
          <a:off x="838200" y="1990725"/>
          <a:ext cx="10372724" cy="414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95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5.png"/><Relationship Id="rId18" Type="http://schemas.openxmlformats.org/officeDocument/2006/relationships/image" Target="../media/image10.sv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8.sv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6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BA3F3A80-FEE6-4FFD-B932-44AD9C6EA9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0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4A4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10062"/>
        </a:buClr>
        <a:buFont typeface="Arial" panose="020B0604020202020204" pitchFamily="34" charset="0"/>
        <a:buChar char="•"/>
        <a:defRPr sz="2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4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0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0827B369-5C4F-458F-9B5E-3B2E23D50A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5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6C2D6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756DAA84-29FE-419E-B0FC-30B6B82CCD8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5A51F13B-6B63-468B-86C5-24BF19FE5BB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414199" y="360250"/>
            <a:ext cx="201673" cy="201673"/>
          </a:xfrm>
          <a:prstGeom prst="rect">
            <a:avLst/>
          </a:prstGeom>
        </p:spPr>
      </p:pic>
      <p:pic>
        <p:nvPicPr>
          <p:cNvPr id="10" name="Grafický objekt 9">
            <a:extLst>
              <a:ext uri="{FF2B5EF4-FFF2-40B4-BE49-F238E27FC236}">
                <a16:creationId xmlns:a16="http://schemas.microsoft.com/office/drawing/2014/main" id="{EB9DA92F-8316-43D7-9D6B-6841A13DC00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329146" y="360250"/>
            <a:ext cx="201673" cy="201673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68403B65-A3E4-4EA5-A348-D73A327280A2}"/>
              </a:ext>
            </a:extLst>
          </p:cNvPr>
          <p:cNvSpPr txBox="1"/>
          <p:nvPr userDrawn="1"/>
        </p:nvSpPr>
        <p:spPr>
          <a:xfrm>
            <a:off x="10523310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B10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ffu.vse</a:t>
            </a:r>
            <a:endParaRPr lang="cs-CZ" sz="1600" dirty="0">
              <a:solidFill>
                <a:srgbClr val="B10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CDCD643-C700-45E8-8816-DD3D4AEF500E}"/>
              </a:ext>
            </a:extLst>
          </p:cNvPr>
          <p:cNvSpPr txBox="1"/>
          <p:nvPr userDrawn="1"/>
        </p:nvSpPr>
        <p:spPr>
          <a:xfrm>
            <a:off x="8599751" y="299367"/>
            <a:ext cx="2076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400" dirty="0">
                <a:solidFill>
                  <a:srgbClr val="B10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ffu.vse.cz/english</a:t>
            </a:r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972C7-80EA-4001-A2C8-48457C78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4F96-20EB-4338-812A-2CF45FA8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924050"/>
            <a:ext cx="12192000" cy="4432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9455D-C2AF-42AF-A377-1FD95703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329ADC-2255-4EF3-B5C0-B90829E78CD9}" type="datetimeFigureOut">
              <a:rPr lang="cs-CZ" smtClean="0"/>
              <a:pPr/>
              <a:t>15.05.2024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892D-BE40-4B7B-98A7-1B108AC5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06528-E83B-4FF2-81FD-6E1ED0DE8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371" y="6356350"/>
            <a:ext cx="2643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5CA258-668E-4A85-A197-2757C3BEE154}" type="slidenum">
              <a:rPr lang="cs-CZ" smtClean="0"/>
              <a:pPr/>
              <a:t>‹#›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nadpis 1">
            <a:extLst>
              <a:ext uri="{FF2B5EF4-FFF2-40B4-BE49-F238E27FC236}">
                <a16:creationId xmlns:a16="http://schemas.microsoft.com/office/drawing/2014/main" id="{D10A3706-260F-4282-8A81-582AB3112380}"/>
              </a:ext>
            </a:extLst>
          </p:cNvPr>
          <p:cNvSpPr txBox="1">
            <a:spLocks/>
          </p:cNvSpPr>
          <p:nvPr userDrawn="1"/>
        </p:nvSpPr>
        <p:spPr>
          <a:xfrm>
            <a:off x="11872452" y="6386024"/>
            <a:ext cx="387350" cy="452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BC4F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166024C8-F27F-4469-B950-3CAEC9128C7E}" type="slidenum">
              <a:rPr lang="cs-CZ" sz="1200" smtClean="0">
                <a:solidFill>
                  <a:schemeClr val="bg1"/>
                </a:solidFill>
              </a:rPr>
              <a:pPr algn="ctr"/>
              <a:t>‹#›</a:t>
            </a:fld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20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B1006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B1006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kfua.vse.cz/english/prochazka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6EB583E-5F17-4A3F-9985-99E2A0B3E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975953"/>
            <a:ext cx="11353801" cy="1046220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B10062"/>
                </a:solidFill>
              </a:rPr>
              <a:t>Accounting for customer credit risk: preparers’ comments on IFRS 15, the IASB’s response and the aftermath</a:t>
            </a:r>
            <a:endParaRPr lang="cs-CZ" sz="4000" dirty="0">
              <a:solidFill>
                <a:srgbClr val="B10062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126061E-1BE8-4DB8-A587-DAD53B0F1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38742"/>
            <a:ext cx="10515600" cy="813654"/>
          </a:xfrm>
        </p:spPr>
        <p:txBody>
          <a:bodyPr/>
          <a:lstStyle/>
          <a:p>
            <a:r>
              <a:rPr lang="cs-CZ" dirty="0">
                <a:solidFill>
                  <a:srgbClr val="00A5EB"/>
                </a:solidFill>
                <a:latin typeface="Trebuchet MS" panose="020B0603020202020204" pitchFamily="34" charset="0"/>
              </a:rPr>
              <a:t>16 May 2024 EAA </a:t>
            </a:r>
            <a:r>
              <a:rPr lang="cs-CZ" dirty="0" err="1">
                <a:solidFill>
                  <a:srgbClr val="00A5EB"/>
                </a:solidFill>
                <a:latin typeface="Trebuchet MS" panose="020B0603020202020204" pitchFamily="34" charset="0"/>
              </a:rPr>
              <a:t>Annual</a:t>
            </a:r>
            <a:r>
              <a:rPr lang="cs-CZ" dirty="0">
                <a:solidFill>
                  <a:srgbClr val="00A5EB"/>
                </a:solidFill>
                <a:latin typeface="Trebuchet MS" panose="020B0603020202020204" pitchFamily="34" charset="0"/>
              </a:rPr>
              <a:t> </a:t>
            </a:r>
            <a:r>
              <a:rPr lang="cs-CZ" dirty="0" err="1">
                <a:solidFill>
                  <a:srgbClr val="00A5EB"/>
                </a:solidFill>
                <a:latin typeface="Trebuchet MS" panose="020B0603020202020204" pitchFamily="34" charset="0"/>
              </a:rPr>
              <a:t>Congress</a:t>
            </a:r>
            <a:endParaRPr lang="en-GB" dirty="0">
              <a:solidFill>
                <a:srgbClr val="00A5EB"/>
              </a:solidFill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2BF5E37-AE19-4ED1-AE69-5ABDA75ED3E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David Procházka</a:t>
            </a: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C8B296D-8E42-48AA-A85F-DABFEE084882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and Auditing</a:t>
            </a:r>
          </a:p>
        </p:txBody>
      </p:sp>
    </p:spTree>
    <p:extLst>
      <p:ext uri="{BB962C8B-B14F-4D97-AF65-F5344CB8AC3E}">
        <p14:creationId xmlns:p14="http://schemas.microsoft.com/office/powerpoint/2010/main" val="147060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/>
              <a:t>Sample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37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firms</a:t>
            </a:r>
            <a:r>
              <a:rPr lang="cs-CZ" dirty="0"/>
              <a:t> reporting </a:t>
            </a:r>
            <a:r>
              <a:rPr lang="cs-CZ" dirty="0" err="1"/>
              <a:t>under</a:t>
            </a:r>
            <a:r>
              <a:rPr lang="cs-CZ" dirty="0"/>
              <a:t> IFRS (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sector</a:t>
            </a:r>
            <a:r>
              <a:rPr lang="cs-CZ" dirty="0"/>
              <a:t> </a:t>
            </a:r>
            <a:r>
              <a:rPr lang="cs-CZ" dirty="0" err="1"/>
              <a:t>excluded</a:t>
            </a:r>
            <a:r>
              <a:rPr lang="cs-CZ" dirty="0"/>
              <a:t>)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 </a:t>
            </a:r>
            <a:r>
              <a:rPr lang="cs-CZ" dirty="0" err="1"/>
              <a:t>examined</a:t>
            </a:r>
            <a:r>
              <a:rPr lang="cs-CZ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net amount of trade receivables (including contract assets in 2018) at the end of the period;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amount of allowances to trade receivables at the end of the period;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reconciliation of the opening and closing balance of allowances;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maturity of trade receivables, with a focus on the breakdown of overdue receivables;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geography of quantitative information within the notes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 </a:t>
            </a:r>
            <a:r>
              <a:rPr lang="cs-CZ" dirty="0" err="1"/>
              <a:t>examined</a:t>
            </a:r>
            <a:r>
              <a:rPr lang="cs-CZ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descriptions of the accounting policies related to trade receivables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NLP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827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: </a:t>
            </a:r>
            <a:r>
              <a:rPr lang="cs-CZ" dirty="0" err="1"/>
              <a:t>length</a:t>
            </a:r>
            <a:endParaRPr lang="en-GB" dirty="0"/>
          </a:p>
        </p:txBody>
      </p:sp>
      <p:pic>
        <p:nvPicPr>
          <p:cNvPr id="4" name="Obrázek 3" descr="Obsah obrázku diagram, text, křížovky, typografie&#10;&#10;Popis byl vytvořen automaticky">
            <a:extLst>
              <a:ext uri="{FF2B5EF4-FFF2-40B4-BE49-F238E27FC236}">
                <a16:creationId xmlns:a16="http://schemas.microsoft.com/office/drawing/2014/main" id="{3B254DC8-A4A6-6F1D-C518-A9FC68183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447" y="1787525"/>
            <a:ext cx="6991105" cy="496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712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: </a:t>
            </a:r>
            <a:r>
              <a:rPr lang="cs-CZ" dirty="0" err="1"/>
              <a:t>length</a:t>
            </a:r>
            <a:endParaRPr lang="en-GB" dirty="0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556F8CD3-0A97-59C7-408E-1AFE22CC7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22435"/>
              </p:ext>
            </p:extLst>
          </p:nvPr>
        </p:nvGraphicFramePr>
        <p:xfrm>
          <a:off x="2261360" y="1847754"/>
          <a:ext cx="7096182" cy="4339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2463">
                  <a:extLst>
                    <a:ext uri="{9D8B030D-6E8A-4147-A177-3AD203B41FA5}">
                      <a16:colId xmlns:a16="http://schemas.microsoft.com/office/drawing/2014/main" val="3971792242"/>
                    </a:ext>
                  </a:extLst>
                </a:gridCol>
                <a:gridCol w="2143719">
                  <a:extLst>
                    <a:ext uri="{9D8B030D-6E8A-4147-A177-3AD203B41FA5}">
                      <a16:colId xmlns:a16="http://schemas.microsoft.com/office/drawing/2014/main" val="2847707523"/>
                    </a:ext>
                  </a:extLst>
                </a:gridCol>
              </a:tblGrid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Regression</a:t>
                      </a:r>
                      <a:r>
                        <a:rPr lang="cs-CZ" sz="1600" dirty="0">
                          <a:effectLst/>
                        </a:rPr>
                        <a:t> model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Policy length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B61C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081293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Constant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-69.317</a:t>
                      </a: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447475702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“IFRS15” policy dummy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53.712***</a:t>
                      </a: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2625556130"/>
                  </a:ext>
                </a:extLst>
              </a:tr>
              <a:tr h="5177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Size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5.728**</a:t>
                      </a: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2913455639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Leverage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-0.498 </a:t>
                      </a: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1868615214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Impairment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-242.147 </a:t>
                      </a: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3457340398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Industry effects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Included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310594733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Country effects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Included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1628296860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F-test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3.99***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657059416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GB" sz="16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0.486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2550183346"/>
                  </a:ext>
                </a:extLst>
              </a:tr>
              <a:tr h="38217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GB" sz="16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GB" sz="1600" baseline="-25000" dirty="0">
                          <a:solidFill>
                            <a:schemeClr val="tx1"/>
                          </a:solidFill>
                          <a:effectLst/>
                        </a:rPr>
                        <a:t>adjusted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0.364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2" marR="57922" marT="0" marB="0" anchor="ctr"/>
                </a:tc>
                <a:extLst>
                  <a:ext uri="{0D108BD9-81ED-4DB2-BD59-A6C34878D82A}">
                    <a16:rowId xmlns:a16="http://schemas.microsoft.com/office/drawing/2014/main" val="1964054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: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frequency</a:t>
            </a:r>
            <a:endParaRPr lang="en-GB" dirty="0"/>
          </a:p>
        </p:txBody>
      </p:sp>
      <p:pic>
        <p:nvPicPr>
          <p:cNvPr id="2" name="Obrázek 1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29E051DD-6FCF-71C9-C31A-9D7D4D51B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94" y="1787525"/>
            <a:ext cx="5618855" cy="41493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Obrázek 2" descr="Obsah obrázku text, snímek obrazovky, číslo, diagram&#10;&#10;Popis byl vytvořen automaticky">
            <a:extLst>
              <a:ext uri="{FF2B5EF4-FFF2-40B4-BE49-F238E27FC236}">
                <a16:creationId xmlns:a16="http://schemas.microsoft.com/office/drawing/2014/main" id="{0FA5AEE4-FBC5-FF91-96D4-31C3AE1894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6212" y="1801965"/>
            <a:ext cx="5579745" cy="412051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57475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: </a:t>
            </a:r>
            <a:r>
              <a:rPr lang="cs-CZ" dirty="0" err="1"/>
              <a:t>words</a:t>
            </a:r>
            <a:r>
              <a:rPr lang="cs-CZ" dirty="0"/>
              <a:t> co-</a:t>
            </a:r>
            <a:r>
              <a:rPr lang="cs-CZ" dirty="0" err="1"/>
              <a:t>occurences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70088D-D664-4051-2877-058736EA19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146" y="1908612"/>
            <a:ext cx="5399405" cy="39497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1E1E58-8E5C-957E-87D3-FFD48EF4F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1859" y="1893554"/>
            <a:ext cx="5399405" cy="39497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5167251-D323-E4CD-5EBF-3F8D3E882DAD}"/>
              </a:ext>
            </a:extLst>
          </p:cNvPr>
          <p:cNvSpPr txBox="1"/>
          <p:nvPr/>
        </p:nvSpPr>
        <p:spPr>
          <a:xfrm>
            <a:off x="7787913" y="6047464"/>
            <a:ext cx="282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IFRS 18</a:t>
            </a:r>
            <a:endParaRPr lang="en-GB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0AB39A6-1594-59E5-F24F-56210A0FCEC2}"/>
              </a:ext>
            </a:extLst>
          </p:cNvPr>
          <p:cNvSpPr txBox="1"/>
          <p:nvPr/>
        </p:nvSpPr>
        <p:spPr>
          <a:xfrm>
            <a:off x="1964773" y="6131799"/>
            <a:ext cx="282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IAS 18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03247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: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disclosed</a:t>
            </a:r>
            <a:endParaRPr lang="en-GB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CBC0416-0D5F-BAE1-E123-3135FA561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328520"/>
              </p:ext>
            </p:extLst>
          </p:nvPr>
        </p:nvGraphicFramePr>
        <p:xfrm>
          <a:off x="405183" y="2079075"/>
          <a:ext cx="11219194" cy="3429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6517">
                  <a:extLst>
                    <a:ext uri="{9D8B030D-6E8A-4147-A177-3AD203B41FA5}">
                      <a16:colId xmlns:a16="http://schemas.microsoft.com/office/drawing/2014/main" val="2345839294"/>
                    </a:ext>
                  </a:extLst>
                </a:gridCol>
                <a:gridCol w="556178">
                  <a:extLst>
                    <a:ext uri="{9D8B030D-6E8A-4147-A177-3AD203B41FA5}">
                      <a16:colId xmlns:a16="http://schemas.microsoft.com/office/drawing/2014/main" val="984131231"/>
                    </a:ext>
                  </a:extLst>
                </a:gridCol>
                <a:gridCol w="1112357">
                  <a:extLst>
                    <a:ext uri="{9D8B030D-6E8A-4147-A177-3AD203B41FA5}">
                      <a16:colId xmlns:a16="http://schemas.microsoft.com/office/drawing/2014/main" val="3613932068"/>
                    </a:ext>
                  </a:extLst>
                </a:gridCol>
                <a:gridCol w="1112357">
                  <a:extLst>
                    <a:ext uri="{9D8B030D-6E8A-4147-A177-3AD203B41FA5}">
                      <a16:colId xmlns:a16="http://schemas.microsoft.com/office/drawing/2014/main" val="1972903708"/>
                    </a:ext>
                  </a:extLst>
                </a:gridCol>
                <a:gridCol w="1112357">
                  <a:extLst>
                    <a:ext uri="{9D8B030D-6E8A-4147-A177-3AD203B41FA5}">
                      <a16:colId xmlns:a16="http://schemas.microsoft.com/office/drawing/2014/main" val="3211647790"/>
                    </a:ext>
                  </a:extLst>
                </a:gridCol>
                <a:gridCol w="1112357">
                  <a:extLst>
                    <a:ext uri="{9D8B030D-6E8A-4147-A177-3AD203B41FA5}">
                      <a16:colId xmlns:a16="http://schemas.microsoft.com/office/drawing/2014/main" val="3186967844"/>
                    </a:ext>
                  </a:extLst>
                </a:gridCol>
                <a:gridCol w="1112357">
                  <a:extLst>
                    <a:ext uri="{9D8B030D-6E8A-4147-A177-3AD203B41FA5}">
                      <a16:colId xmlns:a16="http://schemas.microsoft.com/office/drawing/2014/main" val="1015325054"/>
                    </a:ext>
                  </a:extLst>
                </a:gridCol>
                <a:gridCol w="1112357">
                  <a:extLst>
                    <a:ext uri="{9D8B030D-6E8A-4147-A177-3AD203B41FA5}">
                      <a16:colId xmlns:a16="http://schemas.microsoft.com/office/drawing/2014/main" val="595802012"/>
                    </a:ext>
                  </a:extLst>
                </a:gridCol>
                <a:gridCol w="1112357">
                  <a:extLst>
                    <a:ext uri="{9D8B030D-6E8A-4147-A177-3AD203B41FA5}">
                      <a16:colId xmlns:a16="http://schemas.microsoft.com/office/drawing/2014/main" val="3456868372"/>
                    </a:ext>
                  </a:extLst>
                </a:gridCol>
              </a:tblGrid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„IAS 18“ policies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„IFRS 15“ policies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41986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INDUSTRY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Obs.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Impairment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Changes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Ageing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Impairment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Changes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Ageing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ECL method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94289798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Primary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5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4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5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3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05261285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Manufacturing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8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9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10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8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6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8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10779836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ICT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9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9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8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8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9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8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8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6443860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Health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3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4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4721871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Transport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65281103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3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21306001"/>
                  </a:ext>
                </a:extLst>
              </a:tr>
              <a:tr h="381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Total 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en-GB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97%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73%</a:t>
                      </a:r>
                      <a:endParaRPr lang="en-GB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86%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97%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76%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76%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76%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06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524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: </a:t>
            </a:r>
            <a:r>
              <a:rPr lang="cs-CZ" dirty="0" err="1"/>
              <a:t>geography</a:t>
            </a:r>
            <a:endParaRPr lang="en-GB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39DCF236-7EE2-F75A-A538-4891B0555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292559"/>
              </p:ext>
            </p:extLst>
          </p:nvPr>
        </p:nvGraphicFramePr>
        <p:xfrm>
          <a:off x="235444" y="1923940"/>
          <a:ext cx="11597000" cy="4077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140">
                  <a:extLst>
                    <a:ext uri="{9D8B030D-6E8A-4147-A177-3AD203B41FA5}">
                      <a16:colId xmlns:a16="http://schemas.microsoft.com/office/drawing/2014/main" val="2291578416"/>
                    </a:ext>
                  </a:extLst>
                </a:gridCol>
                <a:gridCol w="466468">
                  <a:extLst>
                    <a:ext uri="{9D8B030D-6E8A-4147-A177-3AD203B41FA5}">
                      <a16:colId xmlns:a16="http://schemas.microsoft.com/office/drawing/2014/main" val="3371878142"/>
                    </a:ext>
                  </a:extLst>
                </a:gridCol>
                <a:gridCol w="1173128">
                  <a:extLst>
                    <a:ext uri="{9D8B030D-6E8A-4147-A177-3AD203B41FA5}">
                      <a16:colId xmlns:a16="http://schemas.microsoft.com/office/drawing/2014/main" val="2850097631"/>
                    </a:ext>
                  </a:extLst>
                </a:gridCol>
                <a:gridCol w="1173128">
                  <a:extLst>
                    <a:ext uri="{9D8B030D-6E8A-4147-A177-3AD203B41FA5}">
                      <a16:colId xmlns:a16="http://schemas.microsoft.com/office/drawing/2014/main" val="2648348567"/>
                    </a:ext>
                  </a:extLst>
                </a:gridCol>
                <a:gridCol w="1173128">
                  <a:extLst>
                    <a:ext uri="{9D8B030D-6E8A-4147-A177-3AD203B41FA5}">
                      <a16:colId xmlns:a16="http://schemas.microsoft.com/office/drawing/2014/main" val="2764299075"/>
                    </a:ext>
                  </a:extLst>
                </a:gridCol>
                <a:gridCol w="1173128">
                  <a:extLst>
                    <a:ext uri="{9D8B030D-6E8A-4147-A177-3AD203B41FA5}">
                      <a16:colId xmlns:a16="http://schemas.microsoft.com/office/drawing/2014/main" val="168083300"/>
                    </a:ext>
                  </a:extLst>
                </a:gridCol>
                <a:gridCol w="1173128">
                  <a:extLst>
                    <a:ext uri="{9D8B030D-6E8A-4147-A177-3AD203B41FA5}">
                      <a16:colId xmlns:a16="http://schemas.microsoft.com/office/drawing/2014/main" val="2694667514"/>
                    </a:ext>
                  </a:extLst>
                </a:gridCol>
                <a:gridCol w="1173128">
                  <a:extLst>
                    <a:ext uri="{9D8B030D-6E8A-4147-A177-3AD203B41FA5}">
                      <a16:colId xmlns:a16="http://schemas.microsoft.com/office/drawing/2014/main" val="237970519"/>
                    </a:ext>
                  </a:extLst>
                </a:gridCol>
                <a:gridCol w="1173128">
                  <a:extLst>
                    <a:ext uri="{9D8B030D-6E8A-4147-A177-3AD203B41FA5}">
                      <a16:colId xmlns:a16="http://schemas.microsoft.com/office/drawing/2014/main" val="3738465587"/>
                    </a:ext>
                  </a:extLst>
                </a:gridCol>
                <a:gridCol w="1175496">
                  <a:extLst>
                    <a:ext uri="{9D8B030D-6E8A-4147-A177-3AD203B41FA5}">
                      <a16:colId xmlns:a16="http://schemas.microsoft.com/office/drawing/2014/main" val="1591838664"/>
                    </a:ext>
                  </a:extLst>
                </a:gridCol>
              </a:tblGrid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Panel B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„IAS 18“ policies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„IFRS 15“ policies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092825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INDUSTRY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Obs.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T</a:t>
                      </a:r>
                      <a:r>
                        <a:rPr lang="cs-CZ" sz="1600" b="1" dirty="0" err="1">
                          <a:effectLst/>
                        </a:rPr>
                        <a:t>rade</a:t>
                      </a:r>
                      <a:r>
                        <a:rPr lang="cs-CZ" sz="1600" b="1" dirty="0">
                          <a:effectLst/>
                        </a:rPr>
                        <a:t> </a:t>
                      </a:r>
                      <a:r>
                        <a:rPr lang="cs-CZ" sz="1600" b="1" dirty="0" err="1">
                          <a:effectLst/>
                        </a:rPr>
                        <a:t>receivables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IFRS7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Mixed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NR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T</a:t>
                      </a:r>
                      <a:r>
                        <a:rPr lang="cs-CZ" sz="1600" b="1" dirty="0" err="1">
                          <a:effectLst/>
                        </a:rPr>
                        <a:t>rade</a:t>
                      </a:r>
                      <a:r>
                        <a:rPr lang="cs-CZ" sz="1600" b="1" dirty="0">
                          <a:effectLst/>
                        </a:rPr>
                        <a:t> </a:t>
                      </a:r>
                      <a:r>
                        <a:rPr lang="cs-CZ" sz="1600" b="1" dirty="0" err="1">
                          <a:effectLst/>
                        </a:rPr>
                        <a:t>receivables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IFRS7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Mixed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NR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extLst>
                  <a:ext uri="{0D108BD9-81ED-4DB2-BD59-A6C34878D82A}">
                    <a16:rowId xmlns:a16="http://schemas.microsoft.com/office/drawing/2014/main" val="2272614529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Primary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5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0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extLst>
                  <a:ext uri="{0D108BD9-81ED-4DB2-BD59-A6C34878D82A}">
                    <a16:rowId xmlns:a16="http://schemas.microsoft.com/office/drawing/2014/main" val="25474467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Manufacturing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6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2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3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extLst>
                  <a:ext uri="{0D108BD9-81ED-4DB2-BD59-A6C34878D82A}">
                    <a16:rowId xmlns:a16="http://schemas.microsoft.com/office/drawing/2014/main" val="1240258030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ICT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9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8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6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3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extLst>
                  <a:ext uri="{0D108BD9-81ED-4DB2-BD59-A6C34878D82A}">
                    <a16:rowId xmlns:a16="http://schemas.microsoft.com/office/drawing/2014/main" val="1894370488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Health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1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extLst>
                  <a:ext uri="{0D108BD9-81ED-4DB2-BD59-A6C34878D82A}">
                    <a16:rowId xmlns:a16="http://schemas.microsoft.com/office/drawing/2014/main" val="1834791617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Transport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2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1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1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extLst>
                  <a:ext uri="{0D108BD9-81ED-4DB2-BD59-A6C34878D82A}">
                    <a16:rowId xmlns:a16="http://schemas.microsoft.com/office/drawing/2014/main" val="3550704117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3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0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1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4</a:t>
                      </a:r>
                      <a:endParaRPr lang="en-GB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0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0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0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/>
                </a:tc>
                <a:extLst>
                  <a:ext uri="{0D108BD9-81ED-4DB2-BD59-A6C34878D82A}">
                    <a16:rowId xmlns:a16="http://schemas.microsoft.com/office/drawing/2014/main" val="2858418206"/>
                  </a:ext>
                </a:extLst>
              </a:tr>
              <a:tr h="448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Total 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62%</a:t>
                      </a:r>
                      <a:endParaRPr lang="en-GB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14%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19%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5%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49%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24%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16%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11%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78" marR="28278" marT="0" marB="0" anchor="ctr">
                    <a:solidFill>
                      <a:srgbClr val="B61C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820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265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Conclusions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err="1"/>
              <a:t>Narrative</a:t>
            </a:r>
            <a:r>
              <a:rPr lang="cs-CZ" dirty="0"/>
              <a:t> </a:t>
            </a:r>
            <a:r>
              <a:rPr lang="cs-CZ" dirty="0" err="1"/>
              <a:t>disclosures</a:t>
            </a:r>
            <a:r>
              <a:rPr lang="cs-CZ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under</a:t>
            </a:r>
            <a:r>
              <a:rPr lang="cs-CZ" dirty="0"/>
              <a:t> IFRS 15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CCR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based</a:t>
            </a:r>
            <a:r>
              <a:rPr lang="cs-CZ" dirty="0"/>
              <a:t> on cosine </a:t>
            </a:r>
            <a:r>
              <a:rPr lang="cs-CZ" dirty="0" err="1"/>
              <a:t>similarity</a:t>
            </a:r>
            <a:r>
              <a:rPr lang="cs-CZ" dirty="0"/>
              <a:t> index, </a:t>
            </a:r>
            <a:r>
              <a:rPr lang="cs-CZ" dirty="0" err="1"/>
              <a:t>under</a:t>
            </a:r>
            <a:r>
              <a:rPr lang="cs-CZ" dirty="0"/>
              <a:t> IFRS 15 </a:t>
            </a:r>
            <a:r>
              <a:rPr lang="cs-CZ" dirty="0" err="1"/>
              <a:t>higher</a:t>
            </a:r>
            <a:r>
              <a:rPr lang="cs-CZ" dirty="0"/>
              <a:t> adherence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IASB‘ text (more </a:t>
            </a:r>
            <a:r>
              <a:rPr lang="cs-CZ" dirty="0" err="1"/>
              <a:t>boilerplate</a:t>
            </a:r>
            <a:r>
              <a:rPr lang="cs-CZ" dirty="0"/>
              <a:t> </a:t>
            </a:r>
            <a:r>
              <a:rPr lang="cs-CZ" dirty="0" err="1"/>
              <a:t>descriptions</a:t>
            </a:r>
            <a:r>
              <a:rPr lang="cs-CZ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firms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utilise</a:t>
            </a:r>
            <a:r>
              <a:rPr lang="cs-CZ" dirty="0"/>
              <a:t> terminology &amp; </a:t>
            </a:r>
            <a:r>
              <a:rPr lang="cs-CZ" dirty="0" err="1"/>
              <a:t>guidance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IAS 11 (&amp; IAS 39), </a:t>
            </a:r>
            <a:r>
              <a:rPr lang="cs-CZ" dirty="0" err="1"/>
              <a:t>despite</a:t>
            </a:r>
            <a:r>
              <a:rPr lang="cs-CZ" dirty="0"/>
              <a:t> IFRS 15 (&amp; IFRS 7) </a:t>
            </a:r>
            <a:r>
              <a:rPr lang="cs-CZ" dirty="0" err="1"/>
              <a:t>were</a:t>
            </a:r>
            <a:r>
              <a:rPr lang="cs-CZ" dirty="0"/>
              <a:t> in place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Quantitative</a:t>
            </a:r>
            <a:r>
              <a:rPr lang="cs-CZ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in </a:t>
            </a:r>
            <a:r>
              <a:rPr lang="cs-CZ" dirty="0" err="1"/>
              <a:t>general</a:t>
            </a:r>
            <a:r>
              <a:rPr lang="cs-CZ" dirty="0"/>
              <a:t> &amp; </a:t>
            </a:r>
            <a:r>
              <a:rPr lang="cs-CZ" dirty="0" err="1"/>
              <a:t>decrease</a:t>
            </a:r>
            <a:r>
              <a:rPr lang="cs-CZ" dirty="0"/>
              <a:t> in </a:t>
            </a:r>
            <a:r>
              <a:rPr lang="cs-CZ" dirty="0" err="1"/>
              <a:t>disclosure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ageing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organised</a:t>
            </a:r>
            <a:r>
              <a:rPr lang="cs-CZ" dirty="0"/>
              <a:t> (in many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cs-CZ" dirty="0" err="1"/>
              <a:t>aggregated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AC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84554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60C7149-4D33-4563-BCFB-FE6334453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0515601" cy="1782150"/>
          </a:xfrm>
        </p:spPr>
        <p:txBody>
          <a:bodyPr/>
          <a:lstStyle/>
          <a:p>
            <a:r>
              <a:rPr lang="cs-CZ"/>
              <a:t>Thank for your attention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065B76-3488-4AC6-8F10-A79421B88AE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David Procházka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84E6CB4-AF12-4B79-B003-E26EE773D11D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https://kfua.vse.cz/english/prochazka/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600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60C7149-4D33-4563-BCFB-FE6334453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1263746" cy="1817595"/>
          </a:xfrm>
        </p:spPr>
        <p:txBody>
          <a:bodyPr>
            <a:normAutofit/>
          </a:bodyPr>
          <a:lstStyle/>
          <a:p>
            <a:r>
              <a:rPr lang="cs-CZ" dirty="0"/>
              <a:t>Background &amp; 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20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/>
              <a:t>Background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To e</a:t>
            </a:r>
            <a:r>
              <a:rPr lang="en-GB" sz="2400" dirty="0" err="1"/>
              <a:t>xamine</a:t>
            </a:r>
            <a:r>
              <a:rPr lang="en-GB" sz="2400" dirty="0"/>
              <a:t> the participation in the due process of IFRS 15</a:t>
            </a:r>
            <a:r>
              <a:rPr lang="cs-CZ" sz="2400" dirty="0"/>
              <a:t>:</a:t>
            </a:r>
            <a:r>
              <a:rPr lang="en-GB" sz="2400" dirty="0"/>
              <a:t> 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en-GB" dirty="0"/>
              <a:t>focus on preparers’ responses </a:t>
            </a:r>
            <a:r>
              <a:rPr lang="cs-CZ" dirty="0"/>
              <a:t>on </a:t>
            </a:r>
            <a:r>
              <a:rPr lang="en-GB" dirty="0"/>
              <a:t>to the </a:t>
            </a:r>
            <a:r>
              <a:rPr lang="cs-CZ" dirty="0" err="1"/>
              <a:t>proposed</a:t>
            </a:r>
            <a:r>
              <a:rPr lang="cs-CZ" dirty="0"/>
              <a:t> </a:t>
            </a:r>
            <a:r>
              <a:rPr lang="en-GB" dirty="0"/>
              <a:t>accounting framework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GB" dirty="0"/>
              <a:t>customer credit risk</a:t>
            </a:r>
            <a:r>
              <a:rPr lang="cs-CZ" dirty="0"/>
              <a:t> (CCR)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Prior </a:t>
            </a:r>
            <a:r>
              <a:rPr lang="cs-CZ" sz="2400" dirty="0" err="1"/>
              <a:t>literature</a:t>
            </a:r>
            <a:r>
              <a:rPr lang="cs-CZ" sz="2400" dirty="0"/>
              <a:t> on </a:t>
            </a:r>
            <a:r>
              <a:rPr lang="cs-CZ" sz="2400" dirty="0" err="1"/>
              <a:t>lobbying</a:t>
            </a:r>
            <a:r>
              <a:rPr lang="cs-CZ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rationale to engage in or abstain from lobbying</a:t>
            </a:r>
            <a:r>
              <a:rPr lang="cs-CZ" dirty="0"/>
              <a:t> </a:t>
            </a:r>
            <a:r>
              <a:rPr lang="en-GB" dirty="0"/>
              <a:t>(Watts &amp; Zimmerman, 1978, Sutton, 1984, </a:t>
            </a:r>
            <a:r>
              <a:rPr lang="en-GB" dirty="0" err="1"/>
              <a:t>Schalow</a:t>
            </a:r>
            <a:r>
              <a:rPr lang="en-GB" dirty="0"/>
              <a:t>, 1995)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 err="1"/>
              <a:t>lobbying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 by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en-GB" dirty="0"/>
              <a:t>(Larson &amp; Brown, 2001, Chee Chiu Kwok &amp; Sharp, 2005)</a:t>
            </a:r>
            <a:r>
              <a:rPr lang="cs-CZ" dirty="0"/>
              <a:t> &amp;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(</a:t>
            </a:r>
            <a:r>
              <a:rPr lang="cs-CZ" dirty="0" err="1"/>
              <a:t>Amershi</a:t>
            </a:r>
            <a:r>
              <a:rPr lang="cs-CZ" dirty="0"/>
              <a:t> et al., 1982, </a:t>
            </a:r>
            <a:r>
              <a:rPr lang="cs-CZ" dirty="0" err="1"/>
              <a:t>Jorissen</a:t>
            </a:r>
            <a:r>
              <a:rPr lang="cs-CZ" dirty="0"/>
              <a:t> et al., 2012)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legitimacy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(</a:t>
            </a:r>
            <a:r>
              <a:rPr lang="cs-CZ" dirty="0" err="1"/>
              <a:t>Himick</a:t>
            </a:r>
            <a:r>
              <a:rPr lang="cs-CZ" dirty="0"/>
              <a:t> et al., 2016, </a:t>
            </a:r>
            <a:r>
              <a:rPr lang="cs-CZ" dirty="0" err="1"/>
              <a:t>Pelger</a:t>
            </a:r>
            <a:r>
              <a:rPr lang="cs-CZ" dirty="0"/>
              <a:t> and </a:t>
            </a:r>
            <a:r>
              <a:rPr lang="cs-CZ" dirty="0" err="1"/>
              <a:t>Speiss</a:t>
            </a:r>
            <a:r>
              <a:rPr lang="cs-CZ" dirty="0"/>
              <a:t>, 2017)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15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/>
              <a:t>Background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Prior </a:t>
            </a:r>
            <a:r>
              <a:rPr lang="cs-CZ" sz="2400" dirty="0" err="1"/>
              <a:t>literature</a:t>
            </a:r>
            <a:r>
              <a:rPr lang="cs-CZ" sz="2400" dirty="0"/>
              <a:t> on </a:t>
            </a:r>
            <a:r>
              <a:rPr lang="cs-CZ" sz="2400" dirty="0" err="1"/>
              <a:t>revenue</a:t>
            </a:r>
            <a:r>
              <a:rPr lang="cs-CZ" sz="2400" dirty="0"/>
              <a:t> </a:t>
            </a:r>
            <a:r>
              <a:rPr lang="cs-CZ" sz="2400" dirty="0" err="1"/>
              <a:t>recognition</a:t>
            </a:r>
            <a:r>
              <a:rPr lang="cs-CZ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mathematical</a:t>
            </a:r>
            <a:r>
              <a:rPr lang="cs-CZ" dirty="0"/>
              <a:t> (Antle &amp; </a:t>
            </a:r>
            <a:r>
              <a:rPr lang="cs-CZ" dirty="0" err="1"/>
              <a:t>Demski</a:t>
            </a:r>
            <a:r>
              <a:rPr lang="cs-CZ" dirty="0"/>
              <a:t>, 1989) and </a:t>
            </a:r>
            <a:r>
              <a:rPr lang="cs-CZ" dirty="0" err="1"/>
              <a:t>theoretical</a:t>
            </a:r>
            <a:r>
              <a:rPr lang="cs-CZ" dirty="0"/>
              <a:t> framework </a:t>
            </a:r>
            <a:r>
              <a:rPr lang="cs-CZ" dirty="0" err="1"/>
              <a:t>Dutta</a:t>
            </a:r>
            <a:r>
              <a:rPr lang="cs-CZ" dirty="0"/>
              <a:t> &amp; </a:t>
            </a:r>
            <a:r>
              <a:rPr lang="cs-CZ" dirty="0" err="1"/>
              <a:t>Zhang</a:t>
            </a:r>
            <a:r>
              <a:rPr lang="cs-CZ" dirty="0"/>
              <a:t> (2002)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limited </a:t>
            </a:r>
            <a:r>
              <a:rPr lang="cs-CZ" dirty="0" err="1"/>
              <a:t>capital</a:t>
            </a:r>
            <a:r>
              <a:rPr lang="cs-CZ" dirty="0"/>
              <a:t> market / </a:t>
            </a:r>
            <a:r>
              <a:rPr lang="cs-CZ" dirty="0" err="1"/>
              <a:t>contracting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(</a:t>
            </a:r>
            <a:r>
              <a:rPr lang="en-GB" dirty="0"/>
              <a:t>Davis</a:t>
            </a:r>
            <a:r>
              <a:rPr lang="cs-CZ" dirty="0"/>
              <a:t>, </a:t>
            </a:r>
            <a:r>
              <a:rPr lang="en-GB" dirty="0"/>
              <a:t>2002</a:t>
            </a:r>
            <a:r>
              <a:rPr lang="cs-CZ" dirty="0"/>
              <a:t>, </a:t>
            </a:r>
            <a:r>
              <a:rPr lang="en-GB" dirty="0"/>
              <a:t>Bowen et al.</a:t>
            </a:r>
            <a:r>
              <a:rPr lang="cs-CZ" dirty="0"/>
              <a:t>, </a:t>
            </a:r>
            <a:r>
              <a:rPr lang="en-GB" dirty="0"/>
              <a:t>2002</a:t>
            </a:r>
            <a:r>
              <a:rPr lang="cs-CZ" dirty="0"/>
              <a:t>, </a:t>
            </a:r>
            <a:r>
              <a:rPr lang="en-GB" dirty="0"/>
              <a:t>Zhang</a:t>
            </a:r>
            <a:r>
              <a:rPr lang="cs-CZ" dirty="0"/>
              <a:t>, </a:t>
            </a:r>
            <a:r>
              <a:rPr lang="en-GB" dirty="0"/>
              <a:t>2005</a:t>
            </a:r>
            <a:r>
              <a:rPr lang="cs-CZ" dirty="0"/>
              <a:t>, </a:t>
            </a:r>
            <a:r>
              <a:rPr lang="en-GB" dirty="0" err="1"/>
              <a:t>Altamuro</a:t>
            </a:r>
            <a:r>
              <a:rPr lang="en-GB" dirty="0"/>
              <a:t> et al.</a:t>
            </a:r>
            <a:r>
              <a:rPr lang="cs-CZ" dirty="0"/>
              <a:t>, </a:t>
            </a:r>
            <a:r>
              <a:rPr lang="en-GB" dirty="0"/>
              <a:t>2005</a:t>
            </a:r>
            <a:r>
              <a:rPr lang="cs-CZ" dirty="0"/>
              <a:t>, </a:t>
            </a:r>
            <a:r>
              <a:rPr lang="en-GB" dirty="0"/>
              <a:t>Caylor</a:t>
            </a:r>
            <a:r>
              <a:rPr lang="cs-CZ" dirty="0"/>
              <a:t>, </a:t>
            </a:r>
            <a:r>
              <a:rPr lang="en-GB" dirty="0"/>
              <a:t>2010)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debate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development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RRP </a:t>
            </a:r>
            <a:r>
              <a:rPr lang="cs-CZ" dirty="0" err="1"/>
              <a:t>Wüstemann</a:t>
            </a:r>
            <a:r>
              <a:rPr lang="cs-CZ" dirty="0"/>
              <a:t> &amp; </a:t>
            </a:r>
            <a:r>
              <a:rPr lang="cs-CZ" dirty="0" err="1"/>
              <a:t>Kierzek</a:t>
            </a:r>
            <a:r>
              <a:rPr lang="cs-CZ" dirty="0"/>
              <a:t> (2005) </a:t>
            </a:r>
            <a:r>
              <a:rPr lang="cs-CZ" dirty="0" err="1"/>
              <a:t>Schipper</a:t>
            </a:r>
            <a:r>
              <a:rPr lang="cs-CZ" dirty="0"/>
              <a:t> et al. (2009) </a:t>
            </a:r>
            <a:r>
              <a:rPr lang="cs-CZ" dirty="0" err="1"/>
              <a:t>Marton</a:t>
            </a:r>
            <a:r>
              <a:rPr lang="cs-CZ" dirty="0"/>
              <a:t> &amp; </a:t>
            </a:r>
            <a:r>
              <a:rPr lang="cs-CZ" dirty="0" err="1"/>
              <a:t>Wagenhofer</a:t>
            </a:r>
            <a:r>
              <a:rPr lang="cs-CZ" dirty="0"/>
              <a:t> (2010) </a:t>
            </a:r>
            <a:r>
              <a:rPr lang="en-GB" dirty="0"/>
              <a:t>Barker (2010) and </a:t>
            </a:r>
            <a:r>
              <a:rPr lang="en-GB" dirty="0" err="1"/>
              <a:t>Nobes</a:t>
            </a:r>
            <a:r>
              <a:rPr lang="en-GB" dirty="0"/>
              <a:t> (2012)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 err="1"/>
              <a:t>growing</a:t>
            </a:r>
            <a:r>
              <a:rPr lang="cs-CZ" dirty="0"/>
              <a:t> stream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on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IFRS 15 / ASC 606 (</a:t>
            </a:r>
            <a:r>
              <a:rPr lang="cs-CZ" dirty="0" err="1"/>
              <a:t>e.g</a:t>
            </a:r>
            <a:r>
              <a:rPr lang="cs-CZ" dirty="0"/>
              <a:t>. EAA comment </a:t>
            </a:r>
            <a:r>
              <a:rPr lang="cs-CZ" dirty="0" err="1"/>
              <a:t>letter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IASB‘s</a:t>
            </a:r>
            <a:r>
              <a:rPr lang="cs-CZ" dirty="0"/>
              <a:t> IFRS 15 PIR)</a:t>
            </a:r>
          </a:p>
        </p:txBody>
      </p:sp>
    </p:spTree>
    <p:extLst>
      <p:ext uri="{BB962C8B-B14F-4D97-AF65-F5344CB8AC3E}">
        <p14:creationId xmlns:p14="http://schemas.microsoft.com/office/powerpoint/2010/main" val="3168300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CCR in a </a:t>
            </a:r>
            <a:r>
              <a:rPr lang="cs-CZ" dirty="0" err="1"/>
              <a:t>nutshell</a:t>
            </a:r>
            <a:endParaRPr lang="en-GB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76402C7-5862-D441-ECEC-CF1078625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349448"/>
              </p:ext>
            </p:extLst>
          </p:nvPr>
        </p:nvGraphicFramePr>
        <p:xfrm>
          <a:off x="337705" y="1787525"/>
          <a:ext cx="11216985" cy="4358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4095">
                  <a:extLst>
                    <a:ext uri="{9D8B030D-6E8A-4147-A177-3AD203B41FA5}">
                      <a16:colId xmlns:a16="http://schemas.microsoft.com/office/drawing/2014/main" val="2785932227"/>
                    </a:ext>
                  </a:extLst>
                </a:gridCol>
                <a:gridCol w="1669532">
                  <a:extLst>
                    <a:ext uri="{9D8B030D-6E8A-4147-A177-3AD203B41FA5}">
                      <a16:colId xmlns:a16="http://schemas.microsoft.com/office/drawing/2014/main" val="2180594249"/>
                    </a:ext>
                  </a:extLst>
                </a:gridCol>
                <a:gridCol w="1153944">
                  <a:extLst>
                    <a:ext uri="{9D8B030D-6E8A-4147-A177-3AD203B41FA5}">
                      <a16:colId xmlns:a16="http://schemas.microsoft.com/office/drawing/2014/main" val="1649905521"/>
                    </a:ext>
                  </a:extLst>
                </a:gridCol>
                <a:gridCol w="1992310">
                  <a:extLst>
                    <a:ext uri="{9D8B030D-6E8A-4147-A177-3AD203B41FA5}">
                      <a16:colId xmlns:a16="http://schemas.microsoft.com/office/drawing/2014/main" val="4017929587"/>
                    </a:ext>
                  </a:extLst>
                </a:gridCol>
                <a:gridCol w="1993552">
                  <a:extLst>
                    <a:ext uri="{9D8B030D-6E8A-4147-A177-3AD203B41FA5}">
                      <a16:colId xmlns:a16="http://schemas.microsoft.com/office/drawing/2014/main" val="3112875125"/>
                    </a:ext>
                  </a:extLst>
                </a:gridCol>
                <a:gridCol w="1993552">
                  <a:extLst>
                    <a:ext uri="{9D8B030D-6E8A-4147-A177-3AD203B41FA5}">
                      <a16:colId xmlns:a16="http://schemas.microsoft.com/office/drawing/2014/main" val="4113595658"/>
                    </a:ext>
                  </a:extLst>
                </a:gridCol>
              </a:tblGrid>
              <a:tr h="66358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IAS 18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(1993/201)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DP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(2008)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ED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(2010)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R-ED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(2011)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IFRS 15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(2014)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800201"/>
                  </a:ext>
                </a:extLst>
              </a:tr>
              <a:tr h="923778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Amount of revenue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“Full” transaction price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Not discussed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Reduced by initial CCR estimate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“Full” transaction price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“Full” transaction price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8091685"/>
                  </a:ext>
                </a:extLst>
              </a:tr>
              <a:tr h="923778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(Un)collectability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Recognition threshold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Not discussed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Measurement principle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Measurement principle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Recognition threshold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6539588"/>
                  </a:ext>
                </a:extLst>
              </a:tr>
              <a:tr h="923778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Initial presentation of CCR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Expense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Not discussed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Included in the revenue line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Adjacent line to the revenue line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Expense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189097"/>
                  </a:ext>
                </a:extLst>
              </a:tr>
              <a:tr h="923778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Subsequent changes in CCR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4A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Adjustment to expense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Not discussed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Other expense/income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>
                          <a:effectLst/>
                        </a:rPr>
                        <a:t>Adjacent line to the revenue line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Adjustment to expense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96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851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Motivation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CCR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fundamental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/ </a:t>
            </a:r>
            <a:r>
              <a:rPr lang="cs-CZ" dirty="0" err="1"/>
              <a:t>expense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topic</a:t>
            </a:r>
            <a:r>
              <a:rPr lang="cs-CZ" dirty="0"/>
              <a:t> </a:t>
            </a:r>
            <a:r>
              <a:rPr lang="cs-CZ" dirty="0" err="1"/>
              <a:t>covered</a:t>
            </a:r>
            <a:r>
              <a:rPr lang="cs-CZ" dirty="0"/>
              <a:t> in ED 2010 &amp; R-ED 2011, but not </a:t>
            </a:r>
            <a:r>
              <a:rPr lang="cs-CZ" dirty="0" err="1"/>
              <a:t>discussed</a:t>
            </a:r>
            <a:r>
              <a:rPr lang="cs-CZ" dirty="0"/>
              <a:t> </a:t>
            </a:r>
            <a:r>
              <a:rPr lang="cs-CZ" dirty="0" err="1"/>
              <a:t>previously</a:t>
            </a:r>
            <a:r>
              <a:rPr lang="cs-CZ" dirty="0"/>
              <a:t> (</a:t>
            </a:r>
            <a:r>
              <a:rPr lang="cs-CZ" dirty="0" err="1"/>
              <a:t>included</a:t>
            </a:r>
            <a:r>
              <a:rPr lang="cs-CZ" dirty="0"/>
              <a:t> „by </a:t>
            </a:r>
            <a:r>
              <a:rPr lang="cs-CZ" dirty="0" err="1"/>
              <a:t>surprise</a:t>
            </a:r>
            <a:r>
              <a:rPr lang="cs-CZ" dirty="0"/>
              <a:t>“)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substantial</a:t>
            </a:r>
            <a:r>
              <a:rPr lang="cs-CZ" dirty="0"/>
              <a:t> and </a:t>
            </a:r>
            <a:r>
              <a:rPr lang="cs-CZ" dirty="0" err="1"/>
              <a:t>unforeseen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proposed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inability</a:t>
            </a:r>
            <a:r>
              <a:rPr lang="cs-CZ" dirty="0">
                <a:sym typeface="Wingdings" panose="05000000000000000000" pitchFamily="2" charset="2"/>
              </a:rPr>
              <a:t> to </a:t>
            </a:r>
            <a:r>
              <a:rPr lang="cs-CZ" dirty="0" err="1">
                <a:sym typeface="Wingdings" panose="05000000000000000000" pitchFamily="2" charset="2"/>
              </a:rPr>
              <a:t>defend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last </a:t>
            </a:r>
            <a:r>
              <a:rPr lang="cs-CZ" dirty="0" err="1">
                <a:sym typeface="Wingdings" panose="05000000000000000000" pitchFamily="2" charset="2"/>
              </a:rPr>
              <a:t>proposal</a:t>
            </a:r>
            <a:r>
              <a:rPr lang="cs-CZ" dirty="0">
                <a:sym typeface="Wingdings" panose="05000000000000000000" pitchFamily="2" charset="2"/>
              </a:rPr>
              <a:t> (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highest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decision-usefulness</a:t>
            </a:r>
            <a:r>
              <a:rPr lang="cs-CZ" dirty="0">
                <a:sym typeface="Wingdings" panose="05000000000000000000" pitchFamily="2" charset="2"/>
              </a:rPr>
              <a:t> to </a:t>
            </a:r>
            <a:r>
              <a:rPr lang="cs-CZ" dirty="0" err="1">
                <a:sym typeface="Wingdings" panose="05000000000000000000" pitchFamily="2" charset="2"/>
              </a:rPr>
              <a:t>users</a:t>
            </a:r>
            <a:r>
              <a:rPr lang="cs-CZ" dirty="0">
                <a:sym typeface="Wingdings" panose="05000000000000000000" pitchFamily="2" charset="2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19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0832C20-E229-3ABE-9332-5755B54007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0097935"/>
              </p:ext>
            </p:extLst>
          </p:nvPr>
        </p:nvGraphicFramePr>
        <p:xfrm>
          <a:off x="431800" y="1943100"/>
          <a:ext cx="10868314" cy="4174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049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60C7149-4D33-4563-BCFB-FE6334453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1263746" cy="1817595"/>
          </a:xfrm>
        </p:spPr>
        <p:txBody>
          <a:bodyPr>
            <a:normAutofit/>
          </a:bodyPr>
          <a:lstStyle/>
          <a:p>
            <a:r>
              <a:rPr lang="cs-CZ" dirty="0" err="1"/>
              <a:t>Methodology</a:t>
            </a:r>
            <a:r>
              <a:rPr lang="cs-CZ" dirty="0"/>
              <a:t> &amp; </a:t>
            </a:r>
            <a:r>
              <a:rPr lang="cs-CZ" dirty="0" err="1"/>
              <a:t>results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504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/>
              <a:t>Sample</a:t>
            </a:r>
            <a:endParaRPr lang="en-GB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84648C5-665E-50E8-8A3D-8B9216E95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592035"/>
              </p:ext>
            </p:extLst>
          </p:nvPr>
        </p:nvGraphicFramePr>
        <p:xfrm>
          <a:off x="912292" y="1708618"/>
          <a:ext cx="10586431" cy="504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3303">
                  <a:extLst>
                    <a:ext uri="{9D8B030D-6E8A-4147-A177-3AD203B41FA5}">
                      <a16:colId xmlns:a16="http://schemas.microsoft.com/office/drawing/2014/main" val="3155460714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1903215876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2248930141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3551762175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277480858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3562665689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747794335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2694443762"/>
                    </a:ext>
                  </a:extLst>
                </a:gridCol>
                <a:gridCol w="977891">
                  <a:extLst>
                    <a:ext uri="{9D8B030D-6E8A-4147-A177-3AD203B41FA5}">
                      <a16:colId xmlns:a16="http://schemas.microsoft.com/office/drawing/2014/main" val="350250418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DP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ED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R-ED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DP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ED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R-ED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7185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Preparer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37.4%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51.0%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42.2%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44.9%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5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Industry organisation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15.2%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14.7%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13.7%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14257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Auditors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4.3%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7.5%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8.1%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7.0%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7407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Consultant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4047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Standard setter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8.5%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5.3%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6.9%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6.6%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8330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Public body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9472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Regulatory body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7183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User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2.8%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1.9%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3.6%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2.7%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489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Academia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4.3%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4.4%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3988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Individual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6.6%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3.6%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072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Professional organisation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19.0%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11.5%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12.8%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13.6%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0210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A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768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61" marR="21661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211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416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987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100.0%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100.0%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100.0%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100.0%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61C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960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847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pen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EN_16_9.potx" id="{71D18446-B6D7-485B-92FA-4E3FA08D0EB9}" vid="{CBDA1CCD-FA5D-4749-BFBF-E67E09648D4C}"/>
    </a:ext>
  </a:extLst>
</a:theme>
</file>

<file path=ppt/theme/theme2.xml><?xml version="1.0" encoding="utf-8"?>
<a:theme xmlns:a="http://schemas.openxmlformats.org/drawingml/2006/main" name="Final Slide / Sub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EN_16_9.potx" id="{71D18446-B6D7-485B-92FA-4E3FA08D0EB9}" vid="{02E6FF30-7FC8-4724-9EFA-7285E05EC951}"/>
    </a:ext>
  </a:extLst>
</a:theme>
</file>

<file path=ppt/theme/theme3.xml><?xml version="1.0" encoding="utf-8"?>
<a:theme xmlns:a="http://schemas.openxmlformats.org/drawingml/2006/main" name="Normal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EN_16_9.potx" id="{71D18446-B6D7-485B-92FA-4E3FA08D0EB9}" vid="{0CC78749-E243-4DE6-B8C5-5CDF92079B0E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FFU_EN_16_9</Template>
  <TotalTime>2702</TotalTime>
  <Words>1134</Words>
  <Application>Microsoft Office PowerPoint</Application>
  <PresentationFormat>Širokoúhlá obrazovka</PresentationFormat>
  <Paragraphs>402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Opening slide</vt:lpstr>
      <vt:lpstr>Final Slide / Subtitle</vt:lpstr>
      <vt:lpstr>Normal slide</vt:lpstr>
      <vt:lpstr>Accounting for customer credit risk: preparers’ comments on IFRS 15, the IASB’s response and the aftermath</vt:lpstr>
      <vt:lpstr>Background &amp; literature review</vt:lpstr>
      <vt:lpstr>Background</vt:lpstr>
      <vt:lpstr>Background</vt:lpstr>
      <vt:lpstr>Accounting for CCR in a nutshell</vt:lpstr>
      <vt:lpstr>Motivation</vt:lpstr>
      <vt:lpstr>Research questions</vt:lpstr>
      <vt:lpstr>Methodology &amp; results</vt:lpstr>
      <vt:lpstr>Sample</vt:lpstr>
      <vt:lpstr>Sample</vt:lpstr>
      <vt:lpstr>Qualitative disclosures: length</vt:lpstr>
      <vt:lpstr>Qualitative disclosures: length</vt:lpstr>
      <vt:lpstr>Qualitative disclosures: word frequency</vt:lpstr>
      <vt:lpstr>Qualitative disclosures: words co-occurences</vt:lpstr>
      <vt:lpstr>Quantitative disclosures: information disclosed</vt:lpstr>
      <vt:lpstr>Quantitative disclosures: geography</vt:lpstr>
      <vt:lpstr>Conclusions</vt:lpstr>
      <vt:lpstr>Thank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IFRS 9: Financial instrument</dc:title>
  <dc:creator>DaPr</dc:creator>
  <cp:lastModifiedBy>D P</cp:lastModifiedBy>
  <cp:revision>66</cp:revision>
  <cp:lastPrinted>2021-10-22T15:00:49Z</cp:lastPrinted>
  <dcterms:created xsi:type="dcterms:W3CDTF">2020-12-10T20:32:03Z</dcterms:created>
  <dcterms:modified xsi:type="dcterms:W3CDTF">2024-05-15T08:53:29Z</dcterms:modified>
</cp:coreProperties>
</file>