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76" r:id="rId2"/>
    <p:sldMasterId id="2147483662" r:id="rId3"/>
  </p:sldMasterIdLst>
  <p:notesMasterIdLst>
    <p:notesMasterId r:id="rId15"/>
  </p:notesMasterIdLst>
  <p:handoutMasterIdLst>
    <p:handoutMasterId r:id="rId16"/>
  </p:handoutMasterIdLst>
  <p:sldIdLst>
    <p:sldId id="266" r:id="rId4"/>
    <p:sldId id="268" r:id="rId5"/>
    <p:sldId id="325" r:id="rId6"/>
    <p:sldId id="326" r:id="rId7"/>
    <p:sldId id="336" r:id="rId8"/>
    <p:sldId id="337" r:id="rId9"/>
    <p:sldId id="338" r:id="rId10"/>
    <p:sldId id="339" r:id="rId11"/>
    <p:sldId id="340" r:id="rId12"/>
    <p:sldId id="341" r:id="rId13"/>
    <p:sldId id="267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5EB"/>
    <a:srgbClr val="4A4A49"/>
    <a:srgbClr val="B61C6D"/>
    <a:srgbClr val="EB6608"/>
    <a:srgbClr val="B10062"/>
    <a:srgbClr val="D6C2D6"/>
    <a:srgbClr val="E73088"/>
    <a:srgbClr val="5BC4F1"/>
    <a:srgbClr val="009881"/>
    <a:srgbClr val="006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597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691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Graph name</a:t>
            </a:r>
            <a:endParaRPr lang="cs-CZ" dirty="0"/>
          </a:p>
        </c:rich>
      </c:tx>
      <c:layout>
        <c:manualLayout>
          <c:xMode val="edge"/>
          <c:yMode val="edge"/>
          <c:x val="6.7578487579540367E-2"/>
          <c:y val="3.06571884324651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5BC4F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361-448B-9883-4DDC5A2D2ED5}"/>
              </c:ext>
            </c:extLst>
          </c:dPt>
          <c:dPt>
            <c:idx val="1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262-43CA-A3D1-3649BE932101}"/>
              </c:ext>
            </c:extLst>
          </c:dPt>
          <c:dPt>
            <c:idx val="2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262-43CA-A3D1-3649BE932101}"/>
              </c:ext>
            </c:extLst>
          </c:dPt>
          <c:dPt>
            <c:idx val="3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262-43CA-A3D1-3649BE932101}"/>
              </c:ext>
            </c:extLst>
          </c:dPt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61-448B-9883-4DDC5A2D2ED5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rgbClr val="B1006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361-448B-9883-4DDC5A2D2ED5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rgbClr val="EB6608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361-448B-9883-4DDC5A2D2ED5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00659B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361-448B-9883-4DDC5A2D2ED5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rgbClr val="00988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361-448B-9883-4DDC5A2D2ED5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rgbClr val="5BC4F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361-448B-9883-4DDC5A2D2ED5}"/>
            </c:ext>
          </c:extLst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E73088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List1!$H$2:$H$5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361-448B-9883-4DDC5A2D2E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6283247"/>
        <c:axId val="336943279"/>
      </c:barChart>
      <c:catAx>
        <c:axId val="336283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6943279"/>
        <c:crosses val="autoZero"/>
        <c:auto val="1"/>
        <c:lblAlgn val="ctr"/>
        <c:lblOffset val="100"/>
        <c:noMultiLvlLbl val="0"/>
      </c:catAx>
      <c:valAx>
        <c:axId val="3369432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62832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7AE8DA-5B71-439B-8AB1-8B277DA69E95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D6D7A0F-2E63-4BE6-8039-BECC59246A9C}">
      <dgm:prSet phldrT="[Text]"/>
      <dgm:spPr>
        <a:solidFill>
          <a:srgbClr val="00A5EB"/>
        </a:solidFill>
      </dgm:spPr>
      <dgm:t>
        <a:bodyPr/>
        <a:lstStyle/>
        <a:p>
          <a:r>
            <a:rPr lang="cs-CZ" dirty="0" err="1"/>
            <a:t>Research</a:t>
          </a:r>
          <a:r>
            <a:rPr lang="cs-CZ" dirty="0"/>
            <a:t> performance</a:t>
          </a:r>
        </a:p>
      </dgm:t>
    </dgm:pt>
    <dgm:pt modelId="{BCBD7738-A5BC-4015-B6A6-033D77430EA6}" type="parTrans" cxnId="{93D43FF2-41E4-4616-A45E-E82402F51CC5}">
      <dgm:prSet/>
      <dgm:spPr/>
      <dgm:t>
        <a:bodyPr/>
        <a:lstStyle/>
        <a:p>
          <a:endParaRPr lang="cs-CZ"/>
        </a:p>
      </dgm:t>
    </dgm:pt>
    <dgm:pt modelId="{679138B3-C09C-4BAA-AAC4-4112AC94DDC0}" type="sibTrans" cxnId="{93D43FF2-41E4-4616-A45E-E82402F51CC5}">
      <dgm:prSet/>
      <dgm:spPr/>
      <dgm:t>
        <a:bodyPr/>
        <a:lstStyle/>
        <a:p>
          <a:endParaRPr lang="cs-CZ"/>
        </a:p>
      </dgm:t>
    </dgm:pt>
    <dgm:pt modelId="{7CC79E2E-92E2-4EFD-80B4-3B26C738C66A}">
      <dgm:prSet phldrT="[Text]" custT="1"/>
      <dgm:spPr>
        <a:solidFill>
          <a:srgbClr val="B61C6D"/>
        </a:solidFill>
      </dgm:spPr>
      <dgm:t>
        <a:bodyPr/>
        <a:lstStyle/>
        <a:p>
          <a:r>
            <a:rPr lang="cs-CZ" sz="2000" dirty="0" err="1"/>
            <a:t>Financing</a:t>
          </a:r>
          <a:endParaRPr lang="cs-CZ" sz="2000" dirty="0"/>
        </a:p>
      </dgm:t>
    </dgm:pt>
    <dgm:pt modelId="{39273D33-71D5-4920-887F-0306108826E5}" type="parTrans" cxnId="{EBC0F36C-69E9-4B9A-A73D-D27750E7787D}">
      <dgm:prSet/>
      <dgm:spPr>
        <a:solidFill>
          <a:srgbClr val="4A4A49"/>
        </a:solidFill>
      </dgm:spPr>
      <dgm:t>
        <a:bodyPr/>
        <a:lstStyle/>
        <a:p>
          <a:endParaRPr lang="cs-CZ"/>
        </a:p>
      </dgm:t>
    </dgm:pt>
    <dgm:pt modelId="{A104BD63-9335-4E67-BBDD-BDF40F2E8F31}" type="sibTrans" cxnId="{EBC0F36C-69E9-4B9A-A73D-D27750E7787D}">
      <dgm:prSet/>
      <dgm:spPr/>
      <dgm:t>
        <a:bodyPr/>
        <a:lstStyle/>
        <a:p>
          <a:endParaRPr lang="cs-CZ"/>
        </a:p>
      </dgm:t>
    </dgm:pt>
    <dgm:pt modelId="{3C90B7F3-176D-4D58-98BA-15AD9026E80E}">
      <dgm:prSet phldrT="[Text]" custT="1"/>
      <dgm:spPr>
        <a:solidFill>
          <a:srgbClr val="B61C6D"/>
        </a:solidFill>
      </dgm:spPr>
      <dgm:t>
        <a:bodyPr/>
        <a:lstStyle/>
        <a:p>
          <a:r>
            <a:rPr lang="cs-CZ" sz="2000" dirty="0" err="1"/>
            <a:t>Promotion</a:t>
          </a:r>
          <a:endParaRPr lang="cs-CZ" sz="2000" dirty="0"/>
        </a:p>
      </dgm:t>
    </dgm:pt>
    <dgm:pt modelId="{D44ED205-692F-426F-BE46-29FC9F2997FD}" type="parTrans" cxnId="{48056232-218E-4C98-A451-78FCA49271D3}">
      <dgm:prSet/>
      <dgm:spPr>
        <a:solidFill>
          <a:srgbClr val="4A4A49"/>
        </a:solidFill>
      </dgm:spPr>
      <dgm:t>
        <a:bodyPr/>
        <a:lstStyle/>
        <a:p>
          <a:endParaRPr lang="cs-CZ"/>
        </a:p>
      </dgm:t>
    </dgm:pt>
    <dgm:pt modelId="{BFFBF0B6-F5FD-45F6-83F8-164B1032DA30}" type="sibTrans" cxnId="{48056232-218E-4C98-A451-78FCA49271D3}">
      <dgm:prSet/>
      <dgm:spPr/>
      <dgm:t>
        <a:bodyPr/>
        <a:lstStyle/>
        <a:p>
          <a:endParaRPr lang="cs-CZ"/>
        </a:p>
      </dgm:t>
    </dgm:pt>
    <dgm:pt modelId="{B25A506E-0F6E-4E0E-BEB8-2C2AC6CD1DD8}">
      <dgm:prSet phldrT="[Text]" custT="1"/>
      <dgm:spPr>
        <a:solidFill>
          <a:srgbClr val="B61C6D"/>
        </a:solidFill>
      </dgm:spPr>
      <dgm:t>
        <a:bodyPr/>
        <a:lstStyle/>
        <a:p>
          <a:r>
            <a:rPr lang="cs-CZ" sz="2000" dirty="0" err="1"/>
            <a:t>Projects</a:t>
          </a:r>
          <a:endParaRPr lang="cs-CZ" sz="2000" dirty="0"/>
        </a:p>
      </dgm:t>
    </dgm:pt>
    <dgm:pt modelId="{31D4DCCB-FCA9-44AC-BC7B-1EDF6CBCA5EE}" type="parTrans" cxnId="{F5F165AB-2429-442D-8DA6-F6B87DE4F4BB}">
      <dgm:prSet/>
      <dgm:spPr>
        <a:solidFill>
          <a:srgbClr val="4A4A49"/>
        </a:solidFill>
      </dgm:spPr>
      <dgm:t>
        <a:bodyPr/>
        <a:lstStyle/>
        <a:p>
          <a:endParaRPr lang="cs-CZ"/>
        </a:p>
      </dgm:t>
    </dgm:pt>
    <dgm:pt modelId="{36E9B9DE-5159-471E-87C6-4D59143337D4}" type="sibTrans" cxnId="{F5F165AB-2429-442D-8DA6-F6B87DE4F4BB}">
      <dgm:prSet/>
      <dgm:spPr/>
      <dgm:t>
        <a:bodyPr/>
        <a:lstStyle/>
        <a:p>
          <a:endParaRPr lang="cs-CZ"/>
        </a:p>
      </dgm:t>
    </dgm:pt>
    <dgm:pt modelId="{27831428-6576-4E18-87AD-17B1D2920953}">
      <dgm:prSet custT="1"/>
      <dgm:spPr>
        <a:solidFill>
          <a:srgbClr val="B61C6D"/>
        </a:solidFill>
      </dgm:spPr>
      <dgm:t>
        <a:bodyPr/>
        <a:lstStyle/>
        <a:p>
          <a:r>
            <a:rPr lang="cs-CZ" sz="2000" dirty="0" err="1"/>
            <a:t>Accreditations</a:t>
          </a:r>
          <a:endParaRPr lang="cs-CZ" sz="2000" dirty="0"/>
        </a:p>
      </dgm:t>
    </dgm:pt>
    <dgm:pt modelId="{8BCA3529-E782-41A5-B908-F9F1B9783BED}" type="parTrans" cxnId="{22918889-618E-4CC4-B9F8-E778FFB91B34}">
      <dgm:prSet/>
      <dgm:spPr>
        <a:solidFill>
          <a:srgbClr val="4A4A49"/>
        </a:solidFill>
      </dgm:spPr>
      <dgm:t>
        <a:bodyPr/>
        <a:lstStyle/>
        <a:p>
          <a:endParaRPr lang="cs-CZ"/>
        </a:p>
      </dgm:t>
    </dgm:pt>
    <dgm:pt modelId="{1E266E41-1BBB-4D54-A1EE-7F5BC806B27C}" type="sibTrans" cxnId="{22918889-618E-4CC4-B9F8-E778FFB91B34}">
      <dgm:prSet/>
      <dgm:spPr/>
      <dgm:t>
        <a:bodyPr/>
        <a:lstStyle/>
        <a:p>
          <a:endParaRPr lang="cs-CZ"/>
        </a:p>
      </dgm:t>
    </dgm:pt>
    <dgm:pt modelId="{88CD759C-57BD-4E3A-918A-0EF103BB9E81}" type="pres">
      <dgm:prSet presAssocID="{787AE8DA-5B71-439B-8AB1-8B277DA69E9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665D130-029F-4B00-87B8-16F9B5296B68}" type="pres">
      <dgm:prSet presAssocID="{9D6D7A0F-2E63-4BE6-8039-BECC59246A9C}" presName="centerShape" presStyleLbl="node0" presStyleIdx="0" presStyleCnt="1" custScaleX="115116" custScaleY="112560"/>
      <dgm:spPr/>
    </dgm:pt>
    <dgm:pt modelId="{3800CCC8-3FD9-4544-B85A-3FB84E1C70B6}" type="pres">
      <dgm:prSet presAssocID="{39273D33-71D5-4920-887F-0306108826E5}" presName="parTrans" presStyleLbl="sibTrans2D1" presStyleIdx="0" presStyleCnt="4"/>
      <dgm:spPr/>
    </dgm:pt>
    <dgm:pt modelId="{47A5B7FB-4258-4ACD-90C8-E3AA2EA087DF}" type="pres">
      <dgm:prSet presAssocID="{39273D33-71D5-4920-887F-0306108826E5}" presName="connectorText" presStyleLbl="sibTrans2D1" presStyleIdx="0" presStyleCnt="4"/>
      <dgm:spPr/>
    </dgm:pt>
    <dgm:pt modelId="{24FA07D2-BAE3-442B-8AC6-31C50F2837A7}" type="pres">
      <dgm:prSet presAssocID="{7CC79E2E-92E2-4EFD-80B4-3B26C738C66A}" presName="node" presStyleLbl="node1" presStyleIdx="0" presStyleCnt="4" custScaleX="151409">
        <dgm:presLayoutVars>
          <dgm:bulletEnabled val="1"/>
        </dgm:presLayoutVars>
      </dgm:prSet>
      <dgm:spPr/>
    </dgm:pt>
    <dgm:pt modelId="{BAA5320A-2E99-4F06-ABE5-31BF2F311C06}" type="pres">
      <dgm:prSet presAssocID="{8BCA3529-E782-41A5-B908-F9F1B9783BED}" presName="parTrans" presStyleLbl="sibTrans2D1" presStyleIdx="1" presStyleCnt="4"/>
      <dgm:spPr/>
    </dgm:pt>
    <dgm:pt modelId="{0529B795-41CD-4C84-AF4D-E4CC413F8D9E}" type="pres">
      <dgm:prSet presAssocID="{8BCA3529-E782-41A5-B908-F9F1B9783BED}" presName="connectorText" presStyleLbl="sibTrans2D1" presStyleIdx="1" presStyleCnt="4"/>
      <dgm:spPr/>
    </dgm:pt>
    <dgm:pt modelId="{B7AD0F31-EF25-4BAD-9721-BECD3C937C30}" type="pres">
      <dgm:prSet presAssocID="{27831428-6576-4E18-87AD-17B1D2920953}" presName="node" presStyleLbl="node1" presStyleIdx="1" presStyleCnt="4" custScaleX="164853" custRadScaleRad="118672" custRadScaleInc="-4827">
        <dgm:presLayoutVars>
          <dgm:bulletEnabled val="1"/>
        </dgm:presLayoutVars>
      </dgm:prSet>
      <dgm:spPr>
        <a:prstGeom prst="ellipse">
          <a:avLst/>
        </a:prstGeom>
      </dgm:spPr>
    </dgm:pt>
    <dgm:pt modelId="{1F38EDEC-EB47-43D5-807F-90B008CB91C0}" type="pres">
      <dgm:prSet presAssocID="{D44ED205-692F-426F-BE46-29FC9F2997FD}" presName="parTrans" presStyleLbl="sibTrans2D1" presStyleIdx="2" presStyleCnt="4"/>
      <dgm:spPr/>
    </dgm:pt>
    <dgm:pt modelId="{A49D6589-C74C-47CA-B211-EF5058DA5C56}" type="pres">
      <dgm:prSet presAssocID="{D44ED205-692F-426F-BE46-29FC9F2997FD}" presName="connectorText" presStyleLbl="sibTrans2D1" presStyleIdx="2" presStyleCnt="4"/>
      <dgm:spPr/>
    </dgm:pt>
    <dgm:pt modelId="{924780D5-3301-41AE-A5A8-AB78A212AE78}" type="pres">
      <dgm:prSet presAssocID="{3C90B7F3-176D-4D58-98BA-15AD9026E80E}" presName="node" presStyleLbl="node1" presStyleIdx="2" presStyleCnt="4" custScaleX="151409" custRadScaleRad="100147" custRadScaleInc="-3050">
        <dgm:presLayoutVars>
          <dgm:bulletEnabled val="1"/>
        </dgm:presLayoutVars>
      </dgm:prSet>
      <dgm:spPr/>
    </dgm:pt>
    <dgm:pt modelId="{604EA6DF-160A-48D6-8120-C26CC8A91065}" type="pres">
      <dgm:prSet presAssocID="{31D4DCCB-FCA9-44AC-BC7B-1EDF6CBCA5EE}" presName="parTrans" presStyleLbl="sibTrans2D1" presStyleIdx="3" presStyleCnt="4"/>
      <dgm:spPr/>
    </dgm:pt>
    <dgm:pt modelId="{E4A8AF12-05F2-4D18-82F6-B9AEC53621E6}" type="pres">
      <dgm:prSet presAssocID="{31D4DCCB-FCA9-44AC-BC7B-1EDF6CBCA5EE}" presName="connectorText" presStyleLbl="sibTrans2D1" presStyleIdx="3" presStyleCnt="4"/>
      <dgm:spPr/>
    </dgm:pt>
    <dgm:pt modelId="{0BB775A4-00BE-4244-831B-5C41CA4BAC59}" type="pres">
      <dgm:prSet presAssocID="{B25A506E-0F6E-4E0E-BEB8-2C2AC6CD1DD8}" presName="node" presStyleLbl="node1" presStyleIdx="3" presStyleCnt="4" custScaleX="151409" custRadScaleRad="115652" custRadScaleInc="4953">
        <dgm:presLayoutVars>
          <dgm:bulletEnabled val="1"/>
        </dgm:presLayoutVars>
      </dgm:prSet>
      <dgm:spPr/>
    </dgm:pt>
  </dgm:ptLst>
  <dgm:cxnLst>
    <dgm:cxn modelId="{48056232-218E-4C98-A451-78FCA49271D3}" srcId="{9D6D7A0F-2E63-4BE6-8039-BECC59246A9C}" destId="{3C90B7F3-176D-4D58-98BA-15AD9026E80E}" srcOrd="2" destOrd="0" parTransId="{D44ED205-692F-426F-BE46-29FC9F2997FD}" sibTransId="{BFFBF0B6-F5FD-45F6-83F8-164B1032DA30}"/>
    <dgm:cxn modelId="{6C53D535-DB60-4233-A83C-73469A40C473}" type="presOf" srcId="{8BCA3529-E782-41A5-B908-F9F1B9783BED}" destId="{0529B795-41CD-4C84-AF4D-E4CC413F8D9E}" srcOrd="1" destOrd="0" presId="urn:microsoft.com/office/officeart/2005/8/layout/radial5"/>
    <dgm:cxn modelId="{5CF5603D-27E0-4FF3-9566-5C52266650A1}" type="presOf" srcId="{31D4DCCB-FCA9-44AC-BC7B-1EDF6CBCA5EE}" destId="{604EA6DF-160A-48D6-8120-C26CC8A91065}" srcOrd="0" destOrd="0" presId="urn:microsoft.com/office/officeart/2005/8/layout/radial5"/>
    <dgm:cxn modelId="{EBC0F36C-69E9-4B9A-A73D-D27750E7787D}" srcId="{9D6D7A0F-2E63-4BE6-8039-BECC59246A9C}" destId="{7CC79E2E-92E2-4EFD-80B4-3B26C738C66A}" srcOrd="0" destOrd="0" parTransId="{39273D33-71D5-4920-887F-0306108826E5}" sibTransId="{A104BD63-9335-4E67-BBDD-BDF40F2E8F31}"/>
    <dgm:cxn modelId="{7C39AF6D-F3C3-40FB-BB1A-F7188FD363CC}" type="presOf" srcId="{9D6D7A0F-2E63-4BE6-8039-BECC59246A9C}" destId="{9665D130-029F-4B00-87B8-16F9B5296B68}" srcOrd="0" destOrd="0" presId="urn:microsoft.com/office/officeart/2005/8/layout/radial5"/>
    <dgm:cxn modelId="{7CDB6F6F-9D46-4ECE-8B0A-2B8765FBF33D}" type="presOf" srcId="{8BCA3529-E782-41A5-B908-F9F1B9783BED}" destId="{BAA5320A-2E99-4F06-ABE5-31BF2F311C06}" srcOrd="0" destOrd="0" presId="urn:microsoft.com/office/officeart/2005/8/layout/radial5"/>
    <dgm:cxn modelId="{2DD5AD6F-0298-4E51-A139-7280344C3B92}" type="presOf" srcId="{31D4DCCB-FCA9-44AC-BC7B-1EDF6CBCA5EE}" destId="{E4A8AF12-05F2-4D18-82F6-B9AEC53621E6}" srcOrd="1" destOrd="0" presId="urn:microsoft.com/office/officeart/2005/8/layout/radial5"/>
    <dgm:cxn modelId="{22918889-618E-4CC4-B9F8-E778FFB91B34}" srcId="{9D6D7A0F-2E63-4BE6-8039-BECC59246A9C}" destId="{27831428-6576-4E18-87AD-17B1D2920953}" srcOrd="1" destOrd="0" parTransId="{8BCA3529-E782-41A5-B908-F9F1B9783BED}" sibTransId="{1E266E41-1BBB-4D54-A1EE-7F5BC806B27C}"/>
    <dgm:cxn modelId="{6BCB618E-F601-45F4-A9B6-066FB8CB011D}" type="presOf" srcId="{D44ED205-692F-426F-BE46-29FC9F2997FD}" destId="{A49D6589-C74C-47CA-B211-EF5058DA5C56}" srcOrd="1" destOrd="0" presId="urn:microsoft.com/office/officeart/2005/8/layout/radial5"/>
    <dgm:cxn modelId="{EB620291-01B7-4EB1-8EF0-97C607BED9D5}" type="presOf" srcId="{27831428-6576-4E18-87AD-17B1D2920953}" destId="{B7AD0F31-EF25-4BAD-9721-BECD3C937C30}" srcOrd="0" destOrd="0" presId="urn:microsoft.com/office/officeart/2005/8/layout/radial5"/>
    <dgm:cxn modelId="{8D24FD91-EA00-448C-AD4E-CC1FE92B12F9}" type="presOf" srcId="{787AE8DA-5B71-439B-8AB1-8B277DA69E95}" destId="{88CD759C-57BD-4E3A-918A-0EF103BB9E81}" srcOrd="0" destOrd="0" presId="urn:microsoft.com/office/officeart/2005/8/layout/radial5"/>
    <dgm:cxn modelId="{F5F165AB-2429-442D-8DA6-F6B87DE4F4BB}" srcId="{9D6D7A0F-2E63-4BE6-8039-BECC59246A9C}" destId="{B25A506E-0F6E-4E0E-BEB8-2C2AC6CD1DD8}" srcOrd="3" destOrd="0" parTransId="{31D4DCCB-FCA9-44AC-BC7B-1EDF6CBCA5EE}" sibTransId="{36E9B9DE-5159-471E-87C6-4D59143337D4}"/>
    <dgm:cxn modelId="{E75692C9-CCC8-46D0-B8A4-AEAA4B281060}" type="presOf" srcId="{39273D33-71D5-4920-887F-0306108826E5}" destId="{47A5B7FB-4258-4ACD-90C8-E3AA2EA087DF}" srcOrd="1" destOrd="0" presId="urn:microsoft.com/office/officeart/2005/8/layout/radial5"/>
    <dgm:cxn modelId="{B0A31DE6-350D-4EB6-834E-C6F5269E821F}" type="presOf" srcId="{7CC79E2E-92E2-4EFD-80B4-3B26C738C66A}" destId="{24FA07D2-BAE3-442B-8AC6-31C50F2837A7}" srcOrd="0" destOrd="0" presId="urn:microsoft.com/office/officeart/2005/8/layout/radial5"/>
    <dgm:cxn modelId="{4C0EA8E9-2207-4BAB-9603-9BE4743394EC}" type="presOf" srcId="{39273D33-71D5-4920-887F-0306108826E5}" destId="{3800CCC8-3FD9-4544-B85A-3FB84E1C70B6}" srcOrd="0" destOrd="0" presId="urn:microsoft.com/office/officeart/2005/8/layout/radial5"/>
    <dgm:cxn modelId="{FDE7D8EA-6726-49E0-B36F-957158D8C44F}" type="presOf" srcId="{3C90B7F3-176D-4D58-98BA-15AD9026E80E}" destId="{924780D5-3301-41AE-A5A8-AB78A212AE78}" srcOrd="0" destOrd="0" presId="urn:microsoft.com/office/officeart/2005/8/layout/radial5"/>
    <dgm:cxn modelId="{64D054EC-47A4-41C9-B753-81B1181248FD}" type="presOf" srcId="{D44ED205-692F-426F-BE46-29FC9F2997FD}" destId="{1F38EDEC-EB47-43D5-807F-90B008CB91C0}" srcOrd="0" destOrd="0" presId="urn:microsoft.com/office/officeart/2005/8/layout/radial5"/>
    <dgm:cxn modelId="{93D43FF2-41E4-4616-A45E-E82402F51CC5}" srcId="{787AE8DA-5B71-439B-8AB1-8B277DA69E95}" destId="{9D6D7A0F-2E63-4BE6-8039-BECC59246A9C}" srcOrd="0" destOrd="0" parTransId="{BCBD7738-A5BC-4015-B6A6-033D77430EA6}" sibTransId="{679138B3-C09C-4BAA-AAC4-4112AC94DDC0}"/>
    <dgm:cxn modelId="{407E65FD-D547-4F40-A6A6-7CB96E0602B1}" type="presOf" srcId="{B25A506E-0F6E-4E0E-BEB8-2C2AC6CD1DD8}" destId="{0BB775A4-00BE-4244-831B-5C41CA4BAC59}" srcOrd="0" destOrd="0" presId="urn:microsoft.com/office/officeart/2005/8/layout/radial5"/>
    <dgm:cxn modelId="{76AE4E63-98E4-4CD1-9FFE-5E345933BE68}" type="presParOf" srcId="{88CD759C-57BD-4E3A-918A-0EF103BB9E81}" destId="{9665D130-029F-4B00-87B8-16F9B5296B68}" srcOrd="0" destOrd="0" presId="urn:microsoft.com/office/officeart/2005/8/layout/radial5"/>
    <dgm:cxn modelId="{70BDF3D1-6A65-411D-9F6B-8F9A7D06EDC8}" type="presParOf" srcId="{88CD759C-57BD-4E3A-918A-0EF103BB9E81}" destId="{3800CCC8-3FD9-4544-B85A-3FB84E1C70B6}" srcOrd="1" destOrd="0" presId="urn:microsoft.com/office/officeart/2005/8/layout/radial5"/>
    <dgm:cxn modelId="{26432A81-76EF-4988-A21A-F8D84797FF69}" type="presParOf" srcId="{3800CCC8-3FD9-4544-B85A-3FB84E1C70B6}" destId="{47A5B7FB-4258-4ACD-90C8-E3AA2EA087DF}" srcOrd="0" destOrd="0" presId="urn:microsoft.com/office/officeart/2005/8/layout/radial5"/>
    <dgm:cxn modelId="{1BDA96FF-72B4-4BCC-ABF2-B64EFE6454E6}" type="presParOf" srcId="{88CD759C-57BD-4E3A-918A-0EF103BB9E81}" destId="{24FA07D2-BAE3-442B-8AC6-31C50F2837A7}" srcOrd="2" destOrd="0" presId="urn:microsoft.com/office/officeart/2005/8/layout/radial5"/>
    <dgm:cxn modelId="{25A75F59-735B-4E37-8065-A942BFAFB196}" type="presParOf" srcId="{88CD759C-57BD-4E3A-918A-0EF103BB9E81}" destId="{BAA5320A-2E99-4F06-ABE5-31BF2F311C06}" srcOrd="3" destOrd="0" presId="urn:microsoft.com/office/officeart/2005/8/layout/radial5"/>
    <dgm:cxn modelId="{00FC614F-013E-4E0D-BED1-753671C172C6}" type="presParOf" srcId="{BAA5320A-2E99-4F06-ABE5-31BF2F311C06}" destId="{0529B795-41CD-4C84-AF4D-E4CC413F8D9E}" srcOrd="0" destOrd="0" presId="urn:microsoft.com/office/officeart/2005/8/layout/radial5"/>
    <dgm:cxn modelId="{87451746-F307-47DE-9A49-9D980F4E0BBC}" type="presParOf" srcId="{88CD759C-57BD-4E3A-918A-0EF103BB9E81}" destId="{B7AD0F31-EF25-4BAD-9721-BECD3C937C30}" srcOrd="4" destOrd="0" presId="urn:microsoft.com/office/officeart/2005/8/layout/radial5"/>
    <dgm:cxn modelId="{A4B85F59-0355-4A71-9F6C-53A685DA6CA6}" type="presParOf" srcId="{88CD759C-57BD-4E3A-918A-0EF103BB9E81}" destId="{1F38EDEC-EB47-43D5-807F-90B008CB91C0}" srcOrd="5" destOrd="0" presId="urn:microsoft.com/office/officeart/2005/8/layout/radial5"/>
    <dgm:cxn modelId="{1C179101-AD45-4A9E-B529-8570EDE15836}" type="presParOf" srcId="{1F38EDEC-EB47-43D5-807F-90B008CB91C0}" destId="{A49D6589-C74C-47CA-B211-EF5058DA5C56}" srcOrd="0" destOrd="0" presId="urn:microsoft.com/office/officeart/2005/8/layout/radial5"/>
    <dgm:cxn modelId="{061A2ACC-A0F2-43CE-A6C4-26FAF4DC095E}" type="presParOf" srcId="{88CD759C-57BD-4E3A-918A-0EF103BB9E81}" destId="{924780D5-3301-41AE-A5A8-AB78A212AE78}" srcOrd="6" destOrd="0" presId="urn:microsoft.com/office/officeart/2005/8/layout/radial5"/>
    <dgm:cxn modelId="{5925DD9F-C9E7-4567-9DF5-EE32901A6B4B}" type="presParOf" srcId="{88CD759C-57BD-4E3A-918A-0EF103BB9E81}" destId="{604EA6DF-160A-48D6-8120-C26CC8A91065}" srcOrd="7" destOrd="0" presId="urn:microsoft.com/office/officeart/2005/8/layout/radial5"/>
    <dgm:cxn modelId="{74D2E356-FF73-4EDD-95BB-BF5594DBE172}" type="presParOf" srcId="{604EA6DF-160A-48D6-8120-C26CC8A91065}" destId="{E4A8AF12-05F2-4D18-82F6-B9AEC53621E6}" srcOrd="0" destOrd="0" presId="urn:microsoft.com/office/officeart/2005/8/layout/radial5"/>
    <dgm:cxn modelId="{7585E800-F99E-4082-8AF9-A8B06F2028C0}" type="presParOf" srcId="{88CD759C-57BD-4E3A-918A-0EF103BB9E81}" destId="{0BB775A4-00BE-4244-831B-5C41CA4BAC59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65D130-029F-4B00-87B8-16F9B5296B68}">
      <dsp:nvSpPr>
        <dsp:cNvPr id="0" name=""/>
        <dsp:cNvSpPr/>
      </dsp:nvSpPr>
      <dsp:spPr>
        <a:xfrm>
          <a:off x="5291728" y="1863898"/>
          <a:ext cx="1516503" cy="1482831"/>
        </a:xfrm>
        <a:prstGeom prst="ellipse">
          <a:avLst/>
        </a:prstGeom>
        <a:solidFill>
          <a:srgbClr val="00A5E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 err="1"/>
            <a:t>Research</a:t>
          </a:r>
          <a:r>
            <a:rPr lang="cs-CZ" sz="1500" kern="1200" dirty="0"/>
            <a:t> performance</a:t>
          </a:r>
        </a:p>
      </dsp:txBody>
      <dsp:txXfrm>
        <a:off x="5513815" y="2081054"/>
        <a:ext cx="1072329" cy="1048519"/>
      </dsp:txXfrm>
    </dsp:sp>
    <dsp:sp modelId="{3800CCC8-3FD9-4544-B85A-3FB84E1C70B6}">
      <dsp:nvSpPr>
        <dsp:cNvPr id="0" name=""/>
        <dsp:cNvSpPr/>
      </dsp:nvSpPr>
      <dsp:spPr>
        <a:xfrm rot="16200000">
          <a:off x="5919492" y="1392313"/>
          <a:ext cx="260976" cy="465534"/>
        </a:xfrm>
        <a:prstGeom prst="rightArrow">
          <a:avLst>
            <a:gd name="adj1" fmla="val 60000"/>
            <a:gd name="adj2" fmla="val 50000"/>
          </a:avLst>
        </a:prstGeom>
        <a:solidFill>
          <a:srgbClr val="4A4A4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5958639" y="1524567"/>
        <a:ext cx="182683" cy="279320"/>
      </dsp:txXfrm>
    </dsp:sp>
    <dsp:sp modelId="{24FA07D2-BAE3-442B-8AC6-31C50F2837A7}">
      <dsp:nvSpPr>
        <dsp:cNvPr id="0" name=""/>
        <dsp:cNvSpPr/>
      </dsp:nvSpPr>
      <dsp:spPr>
        <a:xfrm>
          <a:off x="5013420" y="2271"/>
          <a:ext cx="2073120" cy="1369218"/>
        </a:xfrm>
        <a:prstGeom prst="ellipse">
          <a:avLst/>
        </a:prstGeom>
        <a:solidFill>
          <a:srgbClr val="B61C6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 err="1"/>
            <a:t>Financing</a:t>
          </a:r>
          <a:endParaRPr lang="cs-CZ" sz="2000" kern="1200" dirty="0"/>
        </a:p>
      </dsp:txBody>
      <dsp:txXfrm>
        <a:off x="5317021" y="202788"/>
        <a:ext cx="1465918" cy="968184"/>
      </dsp:txXfrm>
    </dsp:sp>
    <dsp:sp modelId="{BAA5320A-2E99-4F06-ABE5-31BF2F311C06}">
      <dsp:nvSpPr>
        <dsp:cNvPr id="0" name=""/>
        <dsp:cNvSpPr/>
      </dsp:nvSpPr>
      <dsp:spPr>
        <a:xfrm rot="21469671">
          <a:off x="6893591" y="2336617"/>
          <a:ext cx="207339" cy="465534"/>
        </a:xfrm>
        <a:prstGeom prst="rightArrow">
          <a:avLst>
            <a:gd name="adj1" fmla="val 60000"/>
            <a:gd name="adj2" fmla="val 50000"/>
          </a:avLst>
        </a:prstGeom>
        <a:solidFill>
          <a:srgbClr val="4A4A4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6893613" y="2430903"/>
        <a:ext cx="145137" cy="279320"/>
      </dsp:txXfrm>
    </dsp:sp>
    <dsp:sp modelId="{B7AD0F31-EF25-4BAD-9721-BECD3C937C30}">
      <dsp:nvSpPr>
        <dsp:cNvPr id="0" name=""/>
        <dsp:cNvSpPr/>
      </dsp:nvSpPr>
      <dsp:spPr>
        <a:xfrm>
          <a:off x="7196388" y="1834415"/>
          <a:ext cx="2257198" cy="1369218"/>
        </a:xfrm>
        <a:prstGeom prst="ellipse">
          <a:avLst/>
        </a:prstGeom>
        <a:solidFill>
          <a:srgbClr val="B61C6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 err="1"/>
            <a:t>Accreditations</a:t>
          </a:r>
          <a:endParaRPr lang="cs-CZ" sz="2000" kern="1200" dirty="0"/>
        </a:p>
      </dsp:txBody>
      <dsp:txXfrm>
        <a:off x="7526947" y="2034932"/>
        <a:ext cx="1596080" cy="968184"/>
      </dsp:txXfrm>
    </dsp:sp>
    <dsp:sp modelId="{1F38EDEC-EB47-43D5-807F-90B008CB91C0}">
      <dsp:nvSpPr>
        <dsp:cNvPr id="0" name=""/>
        <dsp:cNvSpPr/>
      </dsp:nvSpPr>
      <dsp:spPr>
        <a:xfrm rot="5317650">
          <a:off x="5942287" y="3353818"/>
          <a:ext cx="262407" cy="465534"/>
        </a:xfrm>
        <a:prstGeom prst="rightArrow">
          <a:avLst>
            <a:gd name="adj1" fmla="val 60000"/>
            <a:gd name="adj2" fmla="val 50000"/>
          </a:avLst>
        </a:prstGeom>
        <a:solidFill>
          <a:srgbClr val="4A4A4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5980705" y="3407575"/>
        <a:ext cx="183685" cy="279320"/>
      </dsp:txXfrm>
    </dsp:sp>
    <dsp:sp modelId="{924780D5-3301-41AE-A5A8-AB78A212AE78}">
      <dsp:nvSpPr>
        <dsp:cNvPr id="0" name=""/>
        <dsp:cNvSpPr/>
      </dsp:nvSpPr>
      <dsp:spPr>
        <a:xfrm>
          <a:off x="5059438" y="3841407"/>
          <a:ext cx="2073120" cy="1369218"/>
        </a:xfrm>
        <a:prstGeom prst="ellipse">
          <a:avLst/>
        </a:prstGeom>
        <a:solidFill>
          <a:srgbClr val="B61C6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 err="1"/>
            <a:t>Promotion</a:t>
          </a:r>
          <a:endParaRPr lang="cs-CZ" sz="2000" kern="1200" dirty="0"/>
        </a:p>
      </dsp:txBody>
      <dsp:txXfrm>
        <a:off x="5363039" y="4041924"/>
        <a:ext cx="1465918" cy="968184"/>
      </dsp:txXfrm>
    </dsp:sp>
    <dsp:sp modelId="{604EA6DF-160A-48D6-8120-C26CC8A91065}">
      <dsp:nvSpPr>
        <dsp:cNvPr id="0" name=""/>
        <dsp:cNvSpPr/>
      </dsp:nvSpPr>
      <dsp:spPr>
        <a:xfrm rot="10933731">
          <a:off x="4973785" y="2335044"/>
          <a:ext cx="225214" cy="465534"/>
        </a:xfrm>
        <a:prstGeom prst="rightArrow">
          <a:avLst>
            <a:gd name="adj1" fmla="val 60000"/>
            <a:gd name="adj2" fmla="val 50000"/>
          </a:avLst>
        </a:prstGeom>
        <a:solidFill>
          <a:srgbClr val="4A4A4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 rot="10800000">
        <a:off x="5041323" y="2429465"/>
        <a:ext cx="157650" cy="279320"/>
      </dsp:txXfrm>
    </dsp:sp>
    <dsp:sp modelId="{0BB775A4-00BE-4244-831B-5C41CA4BAC59}">
      <dsp:nvSpPr>
        <dsp:cNvPr id="0" name=""/>
        <dsp:cNvSpPr/>
      </dsp:nvSpPr>
      <dsp:spPr>
        <a:xfrm>
          <a:off x="2796392" y="1834417"/>
          <a:ext cx="2073120" cy="1369218"/>
        </a:xfrm>
        <a:prstGeom prst="ellipse">
          <a:avLst/>
        </a:prstGeom>
        <a:solidFill>
          <a:srgbClr val="B61C6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 err="1"/>
            <a:t>Projects</a:t>
          </a:r>
          <a:endParaRPr lang="cs-CZ" sz="2000" kern="1200" dirty="0"/>
        </a:p>
      </dsp:txBody>
      <dsp:txXfrm>
        <a:off x="3099993" y="2034934"/>
        <a:ext cx="1465918" cy="9681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AA0FE01B-DBF4-4923-9DB6-F1FC022D7CE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5347C31-A259-4B90-9B89-E68C9BC0794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06DCE-0EF7-45D3-80F9-709CD1B8418C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F7A2305-0027-4A1C-AD67-A1767AAD8B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885526D-9FCA-4178-A65E-5DDC9588BA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D8476-C057-42FE-8020-F995D82AAA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4467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60DB7-67B8-4C9B-B1B0-F0BFFC6048ED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22405-0F85-4E92-9F5C-E2FE2DB9A6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671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C22405-0F85-4E92-9F5C-E2FE2DB9A6F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6363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C22405-0F85-4E92-9F5C-E2FE2DB9A6F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331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C22405-0F85-4E92-9F5C-E2FE2DB9A6FB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6861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C22405-0F85-4E92-9F5C-E2FE2DB9A6F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011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C22405-0F85-4E92-9F5C-E2FE2DB9A6F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220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C22405-0F85-4E92-9F5C-E2FE2DB9A6F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8704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C22405-0F85-4E92-9F5C-E2FE2DB9A6F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0351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C22405-0F85-4E92-9F5C-E2FE2DB9A6F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0156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C22405-0F85-4E92-9F5C-E2FE2DB9A6F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572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C22405-0F85-4E92-9F5C-E2FE2DB9A6F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4385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C22405-0F85-4E92-9F5C-E2FE2DB9A6F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9144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0BA3F175-6B74-46FC-A690-6F7A9E7826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1975953"/>
            <a:ext cx="10515601" cy="1782150"/>
          </a:xfrm>
          <a:prstGeom prst="rect">
            <a:avLst/>
          </a:prstGeom>
        </p:spPr>
        <p:txBody>
          <a:bodyPr anchor="t"/>
          <a:lstStyle>
            <a:lvl1pPr algn="l">
              <a:defRPr sz="6000">
                <a:solidFill>
                  <a:srgbClr val="4A4A4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 err="1"/>
              <a:t>Title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FBB8144F-22A8-42E6-93DC-373FCBE9837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3872403"/>
            <a:ext cx="10515600" cy="813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rgbClr val="4A4A4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 err="1"/>
              <a:t>Subtitle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9" name="Zástupný text 2">
            <a:extLst>
              <a:ext uri="{FF2B5EF4-FFF2-40B4-BE49-F238E27FC236}">
                <a16:creationId xmlns:a16="http://schemas.microsoft.com/office/drawing/2014/main" id="{BF02F195-D888-4581-96B8-A29D817DBA7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31850" y="5668966"/>
            <a:ext cx="10521950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B1006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Name and </a:t>
            </a:r>
            <a:r>
              <a:rPr lang="cs-CZ" dirty="0" err="1"/>
              <a:t>surname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author</a:t>
            </a:r>
            <a:endParaRPr lang="cs-CZ" dirty="0"/>
          </a:p>
        </p:txBody>
      </p:sp>
      <p:sp>
        <p:nvSpPr>
          <p:cNvPr id="10" name="Zástupný text 2">
            <a:extLst>
              <a:ext uri="{FF2B5EF4-FFF2-40B4-BE49-F238E27FC236}">
                <a16:creationId xmlns:a16="http://schemas.microsoft.com/office/drawing/2014/main" id="{4967EA19-58C2-424C-9B81-C82D34D2316E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831850" y="5997220"/>
            <a:ext cx="10521950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4A4A49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Name </a:t>
            </a:r>
            <a:r>
              <a:rPr lang="cs-CZ" dirty="0" err="1"/>
              <a:t>of</a:t>
            </a:r>
            <a:r>
              <a:rPr lang="cs-CZ" dirty="0"/>
              <a:t> department</a:t>
            </a:r>
          </a:p>
        </p:txBody>
      </p:sp>
    </p:spTree>
    <p:extLst>
      <p:ext uri="{BB962C8B-B14F-4D97-AF65-F5344CB8AC3E}">
        <p14:creationId xmlns:p14="http://schemas.microsoft.com/office/powerpoint/2010/main" val="105417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75CB4D-7416-4123-83CE-C769D1CEF9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0998F7-E90D-471F-891C-0FD12349B8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53689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F5FE98-251D-4D3C-B8B7-DADD6DEB8680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42989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the template style.</a:t>
            </a:r>
            <a:endParaRPr lang="cs-CZ" dirty="0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390EA42-058E-4D22-B615-D930D64C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8A484A-2BA3-41B7-86CF-5D3F9304C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1B4CD1-4B53-455D-AE40-D95A24E4F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1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697884-28AE-4700-9C13-68750D37E9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173077C-429C-4C0E-8F05-9FFAC62D1430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53689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Picture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7844AFA-992F-4BE4-ABDB-10F592A4413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42989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the template style.</a:t>
            </a:r>
            <a:endParaRPr lang="cs-CZ" dirty="0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0442129-45B5-4C81-B28A-AA85D4F4D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6712F59-4F02-4916-92FC-440DB3FE4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93627A-E54A-4DF9-9A32-88F06F6E2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21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8AD280-0FEB-422D-9545-DF11A2C6C8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B9053D2-A965-461D-AF02-87E3E6FA8627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2D64A8-F4F7-422C-942F-F0172F554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56C39E-CEDD-43DE-BEDB-8FFB054C8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5DB8F4-69A1-4474-B69F-8F78FC120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9536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890254B-80D5-4BEE-B4A1-5837DB5E91B8}"/>
              </a:ext>
            </a:extLst>
          </p:cNvPr>
          <p:cNvSpPr>
            <a:spLocks noGrp="1"/>
          </p:cNvSpPr>
          <p:nvPr>
            <p:ph type="title" orient="vert" hasCustomPrompt="1"/>
          </p:nvPr>
        </p:nvSpPr>
        <p:spPr>
          <a:xfrm>
            <a:off x="8724900" y="1021079"/>
            <a:ext cx="2628900" cy="5155884"/>
          </a:xfrm>
        </p:spPr>
        <p:txBody>
          <a:bodyPr vert="eaVert"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EAB0B4A-3C8A-4535-BD22-ACF057EEFC49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021079"/>
            <a:ext cx="7734300" cy="5155883"/>
          </a:xfrm>
        </p:spPr>
        <p:txBody>
          <a:bodyPr vert="eaVert"/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DA35CD-E8E4-4C4C-AF96-D5C4BAB8B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789759-0184-4DA8-BF39-B34069CD6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1126D9-9E62-4220-80F6-A65080324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676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0BA3F175-6B74-46FC-A690-6F7A9E7826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1975953"/>
            <a:ext cx="10515601" cy="1782150"/>
          </a:xfrm>
          <a:prstGeom prst="rect">
            <a:avLst/>
          </a:prstGeom>
        </p:spPr>
        <p:txBody>
          <a:bodyPr anchor="t"/>
          <a:lstStyle>
            <a:lvl1pPr algn="l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 err="1"/>
              <a:t>Title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FBB8144F-22A8-42E6-93DC-373FCBE9837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3872403"/>
            <a:ext cx="10515600" cy="813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 err="1"/>
              <a:t>Subtitle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9" name="Zástupný text 2">
            <a:extLst>
              <a:ext uri="{FF2B5EF4-FFF2-40B4-BE49-F238E27FC236}">
                <a16:creationId xmlns:a16="http://schemas.microsoft.com/office/drawing/2014/main" id="{BF02F195-D888-4581-96B8-A29D817DBA7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31850" y="5621341"/>
            <a:ext cx="10521950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Name and </a:t>
            </a:r>
            <a:r>
              <a:rPr lang="cs-CZ" dirty="0" err="1"/>
              <a:t>surname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author</a:t>
            </a:r>
            <a:endParaRPr lang="cs-CZ" dirty="0"/>
          </a:p>
        </p:txBody>
      </p:sp>
      <p:sp>
        <p:nvSpPr>
          <p:cNvPr id="10" name="Zástupný text 2">
            <a:extLst>
              <a:ext uri="{FF2B5EF4-FFF2-40B4-BE49-F238E27FC236}">
                <a16:creationId xmlns:a16="http://schemas.microsoft.com/office/drawing/2014/main" id="{4967EA19-58C2-424C-9B81-C82D34D2316E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831850" y="5997220"/>
            <a:ext cx="10521950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name.surname@vse.cz</a:t>
            </a:r>
          </a:p>
        </p:txBody>
      </p:sp>
    </p:spTree>
    <p:extLst>
      <p:ext uri="{BB962C8B-B14F-4D97-AF65-F5344CB8AC3E}">
        <p14:creationId xmlns:p14="http://schemas.microsoft.com/office/powerpoint/2010/main" val="57753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FEBE9D-4844-416F-A47B-E71F5CB393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100015"/>
            <a:ext cx="12192000" cy="689952"/>
          </a:xfrm>
        </p:spPr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6471AA-641D-48E4-895F-2C70DDA447D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0" y="1924050"/>
            <a:ext cx="12192000" cy="4432300"/>
          </a:xfrm>
        </p:spPr>
        <p:txBody>
          <a:bodyPr/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51239B-9FE1-4DB1-BD79-B7D38D332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3E641A-DC32-4DD9-8307-46D9DFF58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2F49C3-090D-4190-9CE2-36066030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796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EAB441-3D76-4218-81BE-D7E4F3F92A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84F63F-E322-46AC-A5C6-E1540E1BD2F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the template style.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39DC5B-E1B0-4FCB-9D9A-C6471A28B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462326-6725-45D6-8FAC-124BEDCD3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92F161-156E-4802-8F1B-078DF89F7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16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FA8AAD-C4A1-48ED-8D79-3AB4069FE7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9D2D865-A902-4D7C-A0B5-B2C4BB1953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the template style.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C5CC91-7444-4FBB-B6F3-3E6FBD5B3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05772A-E403-4DD1-B232-954A3547E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89E5D0-757E-45AA-8FEA-238040FBC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23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401FF8-98E7-49CB-8B33-E139EF39ED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276E-A998-4BB7-B53A-49EC37A4100E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4"/>
            <a:ext cx="5181600" cy="4530725"/>
          </a:xfrm>
        </p:spPr>
        <p:txBody>
          <a:bodyPr/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5672645-DFF8-41C8-8BAC-5F24D188FE2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530724"/>
          </a:xfrm>
        </p:spPr>
        <p:txBody>
          <a:bodyPr/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23C31C8-960E-4A18-BC09-35D75D589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E33D9D5-2EC6-4E2A-AA85-6FCF97D65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F1E174-D347-4AB1-95DE-ECA0F485F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11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112A9-1FE6-4496-81B4-0842D25D88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012825"/>
            <a:ext cx="10515600" cy="1325563"/>
          </a:xfrm>
        </p:spPr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F9BFB9E-5D3E-46B3-ABDB-B7E57DAC617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6502C15-7789-4EE7-A643-5A633ABA3C1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6F85072-0475-4304-BE03-A72EA7AC393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F1610A2-3C29-4B70-AF60-C2A3EBCE309C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2C164E5-0EFB-46F1-BB95-CBBAC80CA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4FD1153-99E6-4ECA-BF33-0E377D33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6282298-48D6-4F29-8798-A54B0577B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21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43D58-00E6-4F74-B46F-884BB0737B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11A4E0E-761B-449A-9AA3-FAB726390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D2199A-57B9-4C7C-A04D-6C8B8FF22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5D08B6B-5218-473D-BD06-9695102CE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66D0A4D5-BA9C-4FF3-8DED-5DC2BE4CD096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14053716"/>
              </p:ext>
            </p:extLst>
          </p:nvPr>
        </p:nvGraphicFramePr>
        <p:xfrm>
          <a:off x="838200" y="1990725"/>
          <a:ext cx="10372724" cy="4147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951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4B6AD0B-CD39-418F-BD86-753F9D93E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3563E2-1FFA-41D6-A180-AB12573EE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7A9ED8-2B82-40D5-A9B1-F2B165BE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9841DB2C-4E87-4F77-9936-DB53842AFF3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55594087"/>
              </p:ext>
            </p:extLst>
          </p:nvPr>
        </p:nvGraphicFramePr>
        <p:xfrm>
          <a:off x="838201" y="2152650"/>
          <a:ext cx="10372722" cy="3605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914">
                  <a:extLst>
                    <a:ext uri="{9D8B030D-6E8A-4147-A177-3AD203B41FA5}">
                      <a16:colId xmlns:a16="http://schemas.microsoft.com/office/drawing/2014/main" val="1219353005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04635521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1360489622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242154581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4556206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004064892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1769508777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3799914238"/>
                    </a:ext>
                  </a:extLst>
                </a:gridCol>
                <a:gridCol w="1173410">
                  <a:extLst>
                    <a:ext uri="{9D8B030D-6E8A-4147-A177-3AD203B41FA5}">
                      <a16:colId xmlns:a16="http://schemas.microsoft.com/office/drawing/2014/main" val="1835371581"/>
                    </a:ext>
                  </a:extLst>
                </a:gridCol>
              </a:tblGrid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504544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812970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039754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737182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019941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095225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294286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2544"/>
                  </a:ext>
                </a:extLst>
              </a:tr>
            </a:tbl>
          </a:graphicData>
        </a:graphic>
      </p:graphicFrame>
      <p:sp>
        <p:nvSpPr>
          <p:cNvPr id="14" name="Nadpis 1">
            <a:extLst>
              <a:ext uri="{FF2B5EF4-FFF2-40B4-BE49-F238E27FC236}">
                <a16:creationId xmlns:a16="http://schemas.microsoft.com/office/drawing/2014/main" id="{3595AC0D-E641-4E07-B2CB-74274830B2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100016"/>
            <a:ext cx="10372725" cy="689952"/>
          </a:xfrm>
        </p:spPr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</p:spTree>
    <p:extLst>
      <p:ext uri="{BB962C8B-B14F-4D97-AF65-F5344CB8AC3E}">
        <p14:creationId xmlns:p14="http://schemas.microsoft.com/office/powerpoint/2010/main" val="322415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5.png"/><Relationship Id="rId18" Type="http://schemas.openxmlformats.org/officeDocument/2006/relationships/image" Target="../media/image10.sv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8.svg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6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BA3F3A80-FEE6-4FFD-B932-44AD9C6EA94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-3085"/>
            <a:ext cx="12192000" cy="686108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44A193-2443-4336-B8E6-567C50C42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62FE8A-B6A8-4920-9B7E-768DE3DF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2BF67-B920-4B8E-84CF-AAC489B8A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29CD2-0146-4F3B-A4AA-75EB0CF2F752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5ED088-792C-4229-99A4-13C382DAC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2DEB4-37E5-4BE0-984C-F6914BD2C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FAB3-BFA5-4172-A475-10F9ABCB38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50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A4A4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B10062"/>
        </a:buClr>
        <a:buFont typeface="Arial" panose="020B0604020202020204" pitchFamily="34" charset="0"/>
        <a:buChar char="•"/>
        <a:defRPr sz="2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24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20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1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1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0827B369-5C4F-458F-9B5E-3B2E23D50AC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-3085"/>
            <a:ext cx="12192000" cy="686108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44A193-2443-4336-B8E6-567C50C42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62FE8A-B6A8-4920-9B7E-768DE3DF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2BF67-B920-4B8E-84CF-AAC489B8A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29CD2-0146-4F3B-A4AA-75EB0CF2F752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5ED088-792C-4229-99A4-13C382DAC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2DEB4-37E5-4BE0-984C-F6914BD2C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FAB3-BFA5-4172-A475-10F9ABCB38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58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D6C2D6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6C2D6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6C2D6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6C2D6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6C2D6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756DAA84-29FE-419E-B0FC-30B6B82CCD8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0" y="-3085"/>
            <a:ext cx="12192000" cy="6861085"/>
          </a:xfrm>
          <a:prstGeom prst="rect">
            <a:avLst/>
          </a:prstGeom>
        </p:spPr>
      </p:pic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5A51F13B-6B63-468B-86C5-24BF19FE5BB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414199" y="360250"/>
            <a:ext cx="201673" cy="201673"/>
          </a:xfrm>
          <a:prstGeom prst="rect">
            <a:avLst/>
          </a:prstGeom>
        </p:spPr>
      </p:pic>
      <p:pic>
        <p:nvPicPr>
          <p:cNvPr id="10" name="Grafický objekt 9">
            <a:extLst>
              <a:ext uri="{FF2B5EF4-FFF2-40B4-BE49-F238E27FC236}">
                <a16:creationId xmlns:a16="http://schemas.microsoft.com/office/drawing/2014/main" id="{EB9DA92F-8316-43D7-9D6B-6841A13DC005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329146" y="360250"/>
            <a:ext cx="201673" cy="201673"/>
          </a:xfrm>
          <a:prstGeom prst="rect">
            <a:avLst/>
          </a:prstGeom>
        </p:spPr>
      </p:pic>
      <p:sp>
        <p:nvSpPr>
          <p:cNvPr id="17" name="TextovéPole 16">
            <a:extLst>
              <a:ext uri="{FF2B5EF4-FFF2-40B4-BE49-F238E27FC236}">
                <a16:creationId xmlns:a16="http://schemas.microsoft.com/office/drawing/2014/main" id="{68403B65-A3E4-4EA5-A348-D73A327280A2}"/>
              </a:ext>
            </a:extLst>
          </p:cNvPr>
          <p:cNvSpPr txBox="1"/>
          <p:nvPr userDrawn="1"/>
        </p:nvSpPr>
        <p:spPr>
          <a:xfrm>
            <a:off x="10523310" y="299367"/>
            <a:ext cx="1319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>
                <a:solidFill>
                  <a:srgbClr val="B10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ffu.vse</a:t>
            </a:r>
            <a:endParaRPr lang="cs-CZ" sz="1600" dirty="0">
              <a:solidFill>
                <a:srgbClr val="B10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FCDCD643-C700-45E8-8816-DD3D4AEF500E}"/>
              </a:ext>
            </a:extLst>
          </p:cNvPr>
          <p:cNvSpPr txBox="1"/>
          <p:nvPr userDrawn="1"/>
        </p:nvSpPr>
        <p:spPr>
          <a:xfrm>
            <a:off x="8599751" y="299367"/>
            <a:ext cx="2076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400" dirty="0">
                <a:solidFill>
                  <a:srgbClr val="B10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ffu.vse.cz/english</a:t>
            </a:r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7A972C7-80EA-4001-A2C8-48457C784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7573"/>
            <a:ext cx="12192000" cy="6899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4A64F96-20EB-4338-812A-2CF45FA87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924050"/>
            <a:ext cx="12192000" cy="4432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49455D-C2AF-42AF-A377-1FD9570338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B329ADC-2255-4EF3-B5C0-B90829E78CD9}" type="datetimeFigureOut">
              <a:rPr lang="cs-CZ" smtClean="0"/>
              <a:pPr/>
              <a:t>22.03.2023</a:t>
            </a:fld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38892D-BE40-4B7B-98A7-1B108AC51A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406528-E83B-4FF2-81FD-6E1ED0DE8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7371" y="6356350"/>
            <a:ext cx="2643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5CA258-668E-4A85-A197-2757C3BEE154}" type="slidenum">
              <a:rPr lang="cs-CZ" smtClean="0"/>
              <a:pPr/>
              <a:t>‹#›</a:t>
            </a:fld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ástupný nadpis 1">
            <a:extLst>
              <a:ext uri="{FF2B5EF4-FFF2-40B4-BE49-F238E27FC236}">
                <a16:creationId xmlns:a16="http://schemas.microsoft.com/office/drawing/2014/main" id="{D10A3706-260F-4282-8A81-582AB3112380}"/>
              </a:ext>
            </a:extLst>
          </p:cNvPr>
          <p:cNvSpPr txBox="1">
            <a:spLocks/>
          </p:cNvSpPr>
          <p:nvPr userDrawn="1"/>
        </p:nvSpPr>
        <p:spPr>
          <a:xfrm>
            <a:off x="11872452" y="6386024"/>
            <a:ext cx="387350" cy="4529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5BC4F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166024C8-F27F-4469-B950-3CAEC9128C7E}" type="slidenum">
              <a:rPr lang="cs-CZ" sz="1200" smtClean="0">
                <a:solidFill>
                  <a:schemeClr val="bg1"/>
                </a:solidFill>
              </a:rPr>
              <a:pPr algn="ctr"/>
              <a:t>‹#›</a:t>
            </a:fld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205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B1006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rgbClr val="B1006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kfua.vse.cz/english/prochazka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6EB583E-5F17-4A3F-9985-99E2A0B3E0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975953"/>
            <a:ext cx="11353801" cy="1046220"/>
          </a:xfrm>
        </p:spPr>
        <p:txBody>
          <a:bodyPr>
            <a:normAutofit fontScale="90000"/>
          </a:bodyPr>
          <a:lstStyle/>
          <a:p>
            <a:r>
              <a:rPr lang="cs-CZ" sz="4400" dirty="0" err="1">
                <a:solidFill>
                  <a:srgbClr val="B61C6D"/>
                </a:solidFill>
              </a:rPr>
              <a:t>Publishing</a:t>
            </a:r>
            <a:r>
              <a:rPr lang="cs-CZ" sz="4400" dirty="0">
                <a:solidFill>
                  <a:srgbClr val="B61C6D"/>
                </a:solidFill>
              </a:rPr>
              <a:t> in </a:t>
            </a:r>
            <a:r>
              <a:rPr lang="cs-CZ" sz="4400" dirty="0" err="1">
                <a:solidFill>
                  <a:srgbClr val="B61C6D"/>
                </a:solidFill>
              </a:rPr>
              <a:t>good</a:t>
            </a:r>
            <a:r>
              <a:rPr lang="cs-CZ" sz="4400" dirty="0">
                <a:solidFill>
                  <a:srgbClr val="B61C6D"/>
                </a:solidFill>
              </a:rPr>
              <a:t> </a:t>
            </a:r>
            <a:r>
              <a:rPr lang="cs-CZ" sz="4400" dirty="0" err="1">
                <a:solidFill>
                  <a:srgbClr val="B61C6D"/>
                </a:solidFill>
              </a:rPr>
              <a:t>journals</a:t>
            </a:r>
            <a:r>
              <a:rPr lang="cs-CZ" sz="4400" dirty="0">
                <a:solidFill>
                  <a:srgbClr val="B61C6D"/>
                </a:solidFill>
              </a:rPr>
              <a:t> &amp; </a:t>
            </a:r>
            <a:r>
              <a:rPr lang="cs-CZ" sz="4400" dirty="0" err="1">
                <a:solidFill>
                  <a:srgbClr val="B61C6D"/>
                </a:solidFill>
              </a:rPr>
              <a:t>international</a:t>
            </a:r>
            <a:r>
              <a:rPr lang="cs-CZ" sz="4400" dirty="0">
                <a:solidFill>
                  <a:srgbClr val="B61C6D"/>
                </a:solidFill>
              </a:rPr>
              <a:t> </a:t>
            </a:r>
            <a:r>
              <a:rPr lang="cs-CZ" sz="4400" dirty="0" err="1">
                <a:solidFill>
                  <a:srgbClr val="B61C6D"/>
                </a:solidFill>
              </a:rPr>
              <a:t>research</a:t>
            </a:r>
            <a:r>
              <a:rPr lang="cs-CZ" sz="4400" dirty="0">
                <a:solidFill>
                  <a:srgbClr val="B61C6D"/>
                </a:solidFill>
              </a:rPr>
              <a:t> </a:t>
            </a:r>
            <a:r>
              <a:rPr lang="cs-CZ" sz="4400" dirty="0" err="1">
                <a:solidFill>
                  <a:srgbClr val="B61C6D"/>
                </a:solidFill>
              </a:rPr>
              <a:t>cooperation</a:t>
            </a:r>
            <a:endParaRPr lang="cs-CZ" dirty="0">
              <a:solidFill>
                <a:srgbClr val="B10062"/>
              </a:solidFill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126061E-1BE8-4DB8-A587-DAD53B0F10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3125088"/>
            <a:ext cx="10736943" cy="813654"/>
          </a:xfrm>
        </p:spPr>
        <p:txBody>
          <a:bodyPr/>
          <a:lstStyle/>
          <a:p>
            <a:r>
              <a:rPr lang="cs-CZ" dirty="0" err="1"/>
              <a:t>Poznan</a:t>
            </a:r>
            <a:r>
              <a:rPr lang="cs-CZ" dirty="0"/>
              <a:t> University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Economics</a:t>
            </a:r>
            <a:r>
              <a:rPr lang="cs-CZ" dirty="0"/>
              <a:t> and Business, </a:t>
            </a:r>
            <a:r>
              <a:rPr lang="cs-CZ" dirty="0" err="1"/>
              <a:t>Thursday</a:t>
            </a:r>
            <a:r>
              <a:rPr lang="cs-CZ" dirty="0"/>
              <a:t> 30 </a:t>
            </a:r>
            <a:r>
              <a:rPr lang="cs-CZ" dirty="0" err="1"/>
              <a:t>March</a:t>
            </a:r>
            <a:r>
              <a:rPr lang="cs-CZ" dirty="0"/>
              <a:t> 2023</a:t>
            </a:r>
            <a:endParaRPr lang="en-GB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42BF5E37-AE19-4ED1-AE69-5ABDA75ED3E3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>
            <a:normAutofit lnSpcReduction="10000"/>
          </a:bodyPr>
          <a:lstStyle/>
          <a:p>
            <a:r>
              <a:rPr lang="cs-CZ"/>
              <a:t>David Procházka</a:t>
            </a:r>
            <a:endParaRPr lang="cs-CZ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CC8B296D-8E42-48AA-A85F-DABFEE084882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cs-CZ" dirty="0"/>
              <a:t>Department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Accounting</a:t>
            </a:r>
            <a:r>
              <a:rPr lang="cs-CZ" dirty="0"/>
              <a:t> and Auditing</a:t>
            </a:r>
          </a:p>
        </p:txBody>
      </p:sp>
    </p:spTree>
    <p:extLst>
      <p:ext uri="{BB962C8B-B14F-4D97-AF65-F5344CB8AC3E}">
        <p14:creationId xmlns:p14="http://schemas.microsoft.com/office/powerpoint/2010/main" val="147060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926707"/>
            <a:ext cx="12192000" cy="777875"/>
          </a:xfrm>
        </p:spPr>
        <p:txBody>
          <a:bodyPr>
            <a:noAutofit/>
          </a:bodyPr>
          <a:lstStyle/>
          <a:p>
            <a:pPr algn="l"/>
            <a:r>
              <a:rPr lang="cs-CZ" dirty="0" err="1">
                <a:solidFill>
                  <a:srgbClr val="B61C6D"/>
                </a:solidFill>
              </a:rPr>
              <a:t>Why</a:t>
            </a:r>
            <a:r>
              <a:rPr lang="cs-CZ" dirty="0">
                <a:solidFill>
                  <a:srgbClr val="B61C6D"/>
                </a:solidFill>
              </a:rPr>
              <a:t> to </a:t>
            </a:r>
            <a:r>
              <a:rPr lang="cs-CZ" dirty="0" err="1">
                <a:solidFill>
                  <a:srgbClr val="B61C6D"/>
                </a:solidFill>
              </a:rPr>
              <a:t>cooperate</a:t>
            </a:r>
            <a:r>
              <a:rPr lang="cs-CZ" dirty="0">
                <a:solidFill>
                  <a:srgbClr val="B61C6D"/>
                </a:solidFill>
              </a:rPr>
              <a:t> (in </a:t>
            </a:r>
            <a:r>
              <a:rPr lang="cs-CZ" dirty="0" err="1">
                <a:solidFill>
                  <a:srgbClr val="B61C6D"/>
                </a:solidFill>
              </a:rPr>
              <a:t>research</a:t>
            </a:r>
            <a:r>
              <a:rPr lang="cs-CZ" dirty="0">
                <a:solidFill>
                  <a:srgbClr val="B61C6D"/>
                </a:solidFill>
              </a:rPr>
              <a:t>)?</a:t>
            </a:r>
            <a:endParaRPr lang="en-GB" dirty="0">
              <a:solidFill>
                <a:srgbClr val="B61C6D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033092"/>
            <a:ext cx="12192000" cy="4323258"/>
          </a:xfrm>
        </p:spPr>
        <p:txBody>
          <a:bodyPr>
            <a:normAutofit/>
          </a:bodyPr>
          <a:lstStyle/>
          <a:p>
            <a:r>
              <a:rPr lang="en-GB" sz="2000" dirty="0"/>
              <a:t>Pragmatic reasons: plus in evaluations of universities </a:t>
            </a:r>
            <a:r>
              <a:rPr lang="en-GB" sz="2000" dirty="0">
                <a:sym typeface="Wingdings" panose="05000000000000000000" pitchFamily="2" charset="2"/>
              </a:rPr>
              <a:t> financing </a:t>
            </a:r>
          </a:p>
          <a:p>
            <a:r>
              <a:rPr lang="en-GB" sz="2000" dirty="0"/>
              <a:t>Factual reasons:</a:t>
            </a:r>
          </a:p>
          <a:p>
            <a:pPr lvl="1"/>
            <a:r>
              <a:rPr lang="en-GB" sz="2000" dirty="0"/>
              <a:t>transfer of knowledge (in research as well education)</a:t>
            </a:r>
          </a:p>
          <a:p>
            <a:pPr lvl="1"/>
            <a:r>
              <a:rPr lang="en-GB" sz="2000" dirty="0"/>
              <a:t>feedback from other cultural, institutional perspective</a:t>
            </a:r>
          </a:p>
          <a:p>
            <a:pPr lvl="1"/>
            <a:r>
              <a:rPr lang="en-GB" sz="2000" dirty="0"/>
              <a:t>higher change to identify relevant research topic</a:t>
            </a:r>
          </a:p>
          <a:p>
            <a:pPr lvl="1"/>
            <a:r>
              <a:rPr lang="en-GB" sz="2000" dirty="0"/>
              <a:t>access to foreign projects</a:t>
            </a:r>
          </a:p>
          <a:p>
            <a:r>
              <a:rPr lang="en-GB" sz="2000" dirty="0"/>
              <a:t>Limitations:</a:t>
            </a:r>
          </a:p>
          <a:p>
            <a:pPr lvl="1"/>
            <a:r>
              <a:rPr lang="en-GB" sz="2000" dirty="0"/>
              <a:t>partners</a:t>
            </a:r>
          </a:p>
          <a:p>
            <a:pPr lvl="1"/>
            <a:r>
              <a:rPr lang="en-GB" sz="2000" dirty="0"/>
              <a:t>time</a:t>
            </a:r>
          </a:p>
          <a:p>
            <a:pPr lvl="1"/>
            <a:r>
              <a:rPr lang="en-GB" sz="2000" dirty="0"/>
              <a:t>costs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46471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960C7149-4D33-4563-BCFB-FE6334453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899878"/>
            <a:ext cx="10515601" cy="1782150"/>
          </a:xfrm>
        </p:spPr>
        <p:txBody>
          <a:bodyPr/>
          <a:lstStyle/>
          <a:p>
            <a:r>
              <a:rPr lang="cs-CZ"/>
              <a:t>Thank for your attention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0065B76-3488-4AC6-8F10-A79421B88AEC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David Procházka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784E6CB4-AF12-4B79-B003-E26EE773D11D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831850" y="5997220"/>
            <a:ext cx="10521950" cy="59952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Web: </a:t>
            </a:r>
            <a:r>
              <a:rPr lang="cs-CZ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https://kfua.vse.cz/english/prochazka/</a:t>
            </a:r>
            <a:endParaRPr lang="cs-CZ" dirty="0"/>
          </a:p>
          <a:p>
            <a:r>
              <a:rPr lang="cs-CZ" dirty="0"/>
              <a:t>Email: prochazd@vse.cz </a:t>
            </a:r>
          </a:p>
        </p:txBody>
      </p:sp>
    </p:spTree>
    <p:extLst>
      <p:ext uri="{BB962C8B-B14F-4D97-AF65-F5344CB8AC3E}">
        <p14:creationId xmlns:p14="http://schemas.microsoft.com/office/powerpoint/2010/main" val="152600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960C7149-4D33-4563-BCFB-FE6334453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899878"/>
            <a:ext cx="11263746" cy="1817595"/>
          </a:xfrm>
        </p:spPr>
        <p:txBody>
          <a:bodyPr>
            <a:normAutofit/>
          </a:bodyPr>
          <a:lstStyle/>
          <a:p>
            <a:r>
              <a:rPr lang="cs-CZ" dirty="0" err="1"/>
              <a:t>Research</a:t>
            </a:r>
            <a:r>
              <a:rPr lang="cs-CZ" dirty="0"/>
              <a:t> performance</a:t>
            </a:r>
          </a:p>
        </p:txBody>
      </p:sp>
    </p:spTree>
    <p:extLst>
      <p:ext uri="{BB962C8B-B14F-4D97-AF65-F5344CB8AC3E}">
        <p14:creationId xmlns:p14="http://schemas.microsoft.com/office/powerpoint/2010/main" val="3304690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926707"/>
            <a:ext cx="12192000" cy="777875"/>
          </a:xfrm>
        </p:spPr>
        <p:txBody>
          <a:bodyPr>
            <a:noAutofit/>
          </a:bodyPr>
          <a:lstStyle/>
          <a:p>
            <a:pPr algn="l"/>
            <a:r>
              <a:rPr lang="cs-CZ" dirty="0" err="1">
                <a:solidFill>
                  <a:srgbClr val="B61C6D"/>
                </a:solidFill>
              </a:rPr>
              <a:t>Importance</a:t>
            </a:r>
            <a:r>
              <a:rPr lang="cs-CZ" dirty="0">
                <a:solidFill>
                  <a:srgbClr val="B61C6D"/>
                </a:solidFill>
              </a:rPr>
              <a:t> </a:t>
            </a:r>
            <a:r>
              <a:rPr lang="cs-CZ" dirty="0" err="1">
                <a:solidFill>
                  <a:srgbClr val="B61C6D"/>
                </a:solidFill>
              </a:rPr>
              <a:t>of</a:t>
            </a:r>
            <a:r>
              <a:rPr lang="cs-CZ" dirty="0">
                <a:solidFill>
                  <a:srgbClr val="B61C6D"/>
                </a:solidFill>
              </a:rPr>
              <a:t> </a:t>
            </a:r>
            <a:r>
              <a:rPr lang="cs-CZ" dirty="0" err="1">
                <a:solidFill>
                  <a:srgbClr val="B61C6D"/>
                </a:solidFill>
              </a:rPr>
              <a:t>high-quality</a:t>
            </a:r>
            <a:r>
              <a:rPr lang="cs-CZ" dirty="0">
                <a:solidFill>
                  <a:srgbClr val="B61C6D"/>
                </a:solidFill>
              </a:rPr>
              <a:t> </a:t>
            </a:r>
            <a:r>
              <a:rPr lang="cs-CZ" dirty="0" err="1">
                <a:solidFill>
                  <a:srgbClr val="B61C6D"/>
                </a:solidFill>
              </a:rPr>
              <a:t>research</a:t>
            </a:r>
            <a:endParaRPr lang="cs-CZ" dirty="0">
              <a:solidFill>
                <a:srgbClr val="B61C6D"/>
              </a:solidFill>
            </a:endParaRP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E4441F91-5E31-48A4-92BB-6B7F83F8B4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0421492"/>
              </p:ext>
            </p:extLst>
          </p:nvPr>
        </p:nvGraphicFramePr>
        <p:xfrm>
          <a:off x="0" y="1484456"/>
          <a:ext cx="12192000" cy="52106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427499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926707"/>
            <a:ext cx="12192000" cy="777875"/>
          </a:xfrm>
        </p:spPr>
        <p:txBody>
          <a:bodyPr>
            <a:noAutofit/>
          </a:bodyPr>
          <a:lstStyle/>
          <a:p>
            <a:pPr algn="l"/>
            <a:r>
              <a:rPr lang="cs-CZ" dirty="0">
                <a:solidFill>
                  <a:srgbClr val="B61C6D"/>
                </a:solidFill>
              </a:rPr>
              <a:t>Finance</a:t>
            </a:r>
            <a:endParaRPr lang="en-GB" dirty="0">
              <a:solidFill>
                <a:srgbClr val="B61C6D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033092"/>
            <a:ext cx="12192000" cy="4323258"/>
          </a:xfrm>
        </p:spPr>
        <p:txBody>
          <a:bodyPr>
            <a:normAutofit/>
          </a:bodyPr>
          <a:lstStyle/>
          <a:p>
            <a:r>
              <a:rPr lang="en-GB" sz="2400" dirty="0"/>
              <a:t>An important part of the university funding derived from research performance</a:t>
            </a:r>
          </a:p>
          <a:p>
            <a:r>
              <a:rPr lang="en-GB" sz="2400" dirty="0"/>
              <a:t>Different financing models from „everything“ counts to „only a portion of the excellence“ counts</a:t>
            </a:r>
          </a:p>
          <a:p>
            <a:r>
              <a:rPr lang="en-GB" sz="2400" dirty="0">
                <a:sym typeface="Wingdings" panose="05000000000000000000" pitchFamily="2" charset="2"/>
              </a:rPr>
              <a:t>Multiplication effects (good publications generated money directly &amp; increases the score when applying for grants &amp; improves international rankings with more students and / or quality bonuses) </a:t>
            </a:r>
            <a:endParaRPr lang="en-GB" sz="2400" dirty="0"/>
          </a:p>
          <a:p>
            <a:r>
              <a:rPr lang="en-GB" sz="2400" dirty="0"/>
              <a:t>Impossible to design a perfect system </a:t>
            </a:r>
            <a:r>
              <a:rPr lang="en-GB" sz="2400" dirty="0">
                <a:sym typeface="Wingdings" panose="05000000000000000000" pitchFamily="2" charset="2"/>
              </a:rPr>
              <a:t> how to control for misaligned incentives?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177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926707"/>
            <a:ext cx="12192000" cy="777875"/>
          </a:xfrm>
        </p:spPr>
        <p:txBody>
          <a:bodyPr>
            <a:noAutofit/>
          </a:bodyPr>
          <a:lstStyle/>
          <a:p>
            <a:pPr algn="l"/>
            <a:r>
              <a:rPr lang="cs-CZ" dirty="0" err="1">
                <a:solidFill>
                  <a:srgbClr val="B61C6D"/>
                </a:solidFill>
              </a:rPr>
              <a:t>Accreditations</a:t>
            </a:r>
            <a:endParaRPr lang="en-GB" dirty="0">
              <a:solidFill>
                <a:srgbClr val="B61C6D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033092"/>
            <a:ext cx="12192000" cy="4323258"/>
          </a:xfrm>
        </p:spPr>
        <p:txBody>
          <a:bodyPr>
            <a:normAutofit/>
          </a:bodyPr>
          <a:lstStyle/>
          <a:p>
            <a:r>
              <a:rPr lang="en-GB" sz="2400" dirty="0"/>
              <a:t>National vs international </a:t>
            </a:r>
            <a:r>
              <a:rPr lang="en-GB" sz="2400" dirty="0">
                <a:sym typeface="Wingdings" panose="05000000000000000000" pitchFamily="2" charset="2"/>
              </a:rPr>
              <a:t> may create tensions because of different objectives</a:t>
            </a:r>
            <a:endParaRPr lang="en-GB" sz="2400" dirty="0"/>
          </a:p>
          <a:p>
            <a:r>
              <a:rPr lang="en-GB" sz="2400" dirty="0"/>
              <a:t>Always a minimum publication record required (distinguishing key and other personnel)</a:t>
            </a:r>
          </a:p>
          <a:p>
            <a:r>
              <a:rPr lang="en-GB" sz="2400" dirty="0">
                <a:sym typeface="Wingdings" panose="05000000000000000000" pitchFamily="2" charset="2"/>
              </a:rPr>
              <a:t>Programme directors / guarantors of major courses high-quality publication track &amp; significant basic and applied research and projects in the field of each study programme</a:t>
            </a:r>
          </a:p>
          <a:p>
            <a:r>
              <a:rPr lang="en-GB" sz="2400" dirty="0">
                <a:sym typeface="Wingdings" panose="05000000000000000000" pitchFamily="2" charset="2"/>
              </a:rPr>
              <a:t>Presumption: only high-quality researcher can be a high-quality teacher</a:t>
            </a:r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87736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926707"/>
            <a:ext cx="12192000" cy="777875"/>
          </a:xfrm>
        </p:spPr>
        <p:txBody>
          <a:bodyPr>
            <a:noAutofit/>
          </a:bodyPr>
          <a:lstStyle/>
          <a:p>
            <a:pPr algn="l"/>
            <a:r>
              <a:rPr lang="cs-CZ" dirty="0" err="1">
                <a:solidFill>
                  <a:srgbClr val="B61C6D"/>
                </a:solidFill>
              </a:rPr>
              <a:t>Academic</a:t>
            </a:r>
            <a:r>
              <a:rPr lang="cs-CZ" dirty="0">
                <a:solidFill>
                  <a:srgbClr val="B61C6D"/>
                </a:solidFill>
              </a:rPr>
              <a:t> </a:t>
            </a:r>
            <a:r>
              <a:rPr lang="cs-CZ" dirty="0" err="1">
                <a:solidFill>
                  <a:srgbClr val="B61C6D"/>
                </a:solidFill>
              </a:rPr>
              <a:t>promotion</a:t>
            </a:r>
            <a:endParaRPr lang="en-GB" dirty="0">
              <a:solidFill>
                <a:srgbClr val="B61C6D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033092"/>
            <a:ext cx="12192000" cy="4323258"/>
          </a:xfrm>
        </p:spPr>
        <p:txBody>
          <a:bodyPr>
            <a:normAutofit/>
          </a:bodyPr>
          <a:lstStyle/>
          <a:p>
            <a:r>
              <a:rPr lang="en-GB" sz="2400" dirty="0"/>
              <a:t>Despite differences across countries, a good publication record is essential for academic promotion (associate professor, full / tenure professor)</a:t>
            </a:r>
          </a:p>
          <a:p>
            <a:r>
              <a:rPr lang="en-GB" sz="2400" dirty="0">
                <a:sym typeface="Wingdings" panose="05000000000000000000" pitchFamily="2" charset="2"/>
              </a:rPr>
              <a:t>In countries with a centralised national promotion system (e.g., CZE, SVK, GER), the pressure to have an objective and comparable evaluation  formal bibliometric record can become more important than the real (research or societal) impact</a:t>
            </a:r>
          </a:p>
          <a:p>
            <a:r>
              <a:rPr lang="en-GB" sz="2400" dirty="0">
                <a:sym typeface="Wingdings" panose="05000000000000000000" pitchFamily="2" charset="2"/>
              </a:rPr>
              <a:t>Individual motivations can override the university goals</a:t>
            </a:r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08597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926707"/>
            <a:ext cx="12192000" cy="777875"/>
          </a:xfrm>
        </p:spPr>
        <p:txBody>
          <a:bodyPr>
            <a:noAutofit/>
          </a:bodyPr>
          <a:lstStyle/>
          <a:p>
            <a:pPr algn="l"/>
            <a:r>
              <a:rPr lang="cs-CZ" dirty="0" err="1">
                <a:solidFill>
                  <a:srgbClr val="B61C6D"/>
                </a:solidFill>
              </a:rPr>
              <a:t>Projects</a:t>
            </a:r>
            <a:endParaRPr lang="en-GB" dirty="0">
              <a:solidFill>
                <a:srgbClr val="B61C6D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033092"/>
            <a:ext cx="12192000" cy="4323258"/>
          </a:xfrm>
        </p:spPr>
        <p:txBody>
          <a:bodyPr>
            <a:normAutofit/>
          </a:bodyPr>
          <a:lstStyle/>
          <a:p>
            <a:r>
              <a:rPr lang="en-GB" sz="2400" dirty="0"/>
              <a:t>External research projects:</a:t>
            </a:r>
          </a:p>
          <a:p>
            <a:pPr lvl="1"/>
            <a:r>
              <a:rPr lang="en-GB" dirty="0"/>
              <a:t>source of extra financing</a:t>
            </a:r>
          </a:p>
          <a:p>
            <a:pPr lvl="1"/>
            <a:r>
              <a:rPr lang="en-GB" dirty="0"/>
              <a:t>necessary for accreditations</a:t>
            </a:r>
          </a:p>
          <a:p>
            <a:pPr lvl="1"/>
            <a:r>
              <a:rPr lang="en-GB" dirty="0"/>
              <a:t>one of es</a:t>
            </a:r>
            <a:r>
              <a:rPr lang="cs-CZ" dirty="0"/>
              <a:t>s</a:t>
            </a:r>
            <a:r>
              <a:rPr lang="en-GB" dirty="0" err="1"/>
              <a:t>ential</a:t>
            </a:r>
            <a:r>
              <a:rPr lang="en-GB" dirty="0"/>
              <a:t> criteria in academic promotion </a:t>
            </a:r>
          </a:p>
          <a:p>
            <a:r>
              <a:rPr lang="en-GB" sz="2400" dirty="0">
                <a:sym typeface="Wingdings" panose="05000000000000000000" pitchFamily="2" charset="2"/>
              </a:rPr>
              <a:t>To succeed in the competition, the candidate shall promise papers in high-quality journals  however those shall be grounded on the previous high-quality track</a:t>
            </a:r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10580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926707"/>
            <a:ext cx="12192000" cy="777875"/>
          </a:xfrm>
        </p:spPr>
        <p:txBody>
          <a:bodyPr>
            <a:noAutofit/>
          </a:bodyPr>
          <a:lstStyle/>
          <a:p>
            <a:pPr algn="l"/>
            <a:r>
              <a:rPr lang="cs-CZ" dirty="0" err="1">
                <a:solidFill>
                  <a:srgbClr val="B61C6D"/>
                </a:solidFill>
              </a:rPr>
              <a:t>Publication</a:t>
            </a:r>
            <a:r>
              <a:rPr lang="cs-CZ" dirty="0">
                <a:solidFill>
                  <a:srgbClr val="B61C6D"/>
                </a:solidFill>
              </a:rPr>
              <a:t> </a:t>
            </a:r>
            <a:r>
              <a:rPr lang="cs-CZ" dirty="0" err="1">
                <a:solidFill>
                  <a:srgbClr val="B61C6D"/>
                </a:solidFill>
              </a:rPr>
              <a:t>strategy</a:t>
            </a:r>
            <a:endParaRPr lang="en-GB" dirty="0">
              <a:solidFill>
                <a:srgbClr val="B61C6D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033092"/>
            <a:ext cx="12192000" cy="4323258"/>
          </a:xfrm>
        </p:spPr>
        <p:txBody>
          <a:bodyPr>
            <a:normAutofit fontScale="77500" lnSpcReduction="20000"/>
          </a:bodyPr>
          <a:lstStyle/>
          <a:p>
            <a:r>
              <a:rPr lang="en-GB" sz="2600" dirty="0"/>
              <a:t>All elements are interrelated and multiplication effect is pervasive</a:t>
            </a:r>
          </a:p>
          <a:p>
            <a:r>
              <a:rPr lang="en-GB" sz="2600" dirty="0"/>
              <a:t>Despite increasing awareness for individual evaluation of publications, a formalised bibliometric analysis prevails </a:t>
            </a:r>
            <a:r>
              <a:rPr lang="en-GB" sz="2600" dirty="0">
                <a:sym typeface="Wingdings" panose="05000000000000000000" pitchFamily="2" charset="2"/>
              </a:rPr>
              <a:t></a:t>
            </a:r>
            <a:endParaRPr lang="en-GB" sz="2600" dirty="0"/>
          </a:p>
          <a:p>
            <a:r>
              <a:rPr lang="en-GB" sz="2600" dirty="0"/>
              <a:t>The first best strategy is to publish in top journals:</a:t>
            </a:r>
          </a:p>
          <a:p>
            <a:pPr lvl="1"/>
            <a:r>
              <a:rPr lang="en-GB" sz="2600" dirty="0"/>
              <a:t>what is high-quality journal (</a:t>
            </a:r>
            <a:r>
              <a:rPr lang="en-GB" sz="2600" dirty="0" err="1"/>
              <a:t>WoS</a:t>
            </a:r>
            <a:r>
              <a:rPr lang="en-GB" sz="2600" dirty="0"/>
              <a:t> / Scopus or only portion of them – Q1/Q2, based on IF or AIS?)</a:t>
            </a:r>
          </a:p>
          <a:p>
            <a:pPr lvl="1"/>
            <a:r>
              <a:rPr lang="en-GB" sz="2600" dirty="0"/>
              <a:t>is it possible for all researchers to publish only in Q1/Q2 journals?</a:t>
            </a:r>
          </a:p>
          <a:p>
            <a:r>
              <a:rPr lang="en-GB" sz="2600" dirty="0"/>
              <a:t>The second best strategy is to cluster employee into different groups:</a:t>
            </a:r>
          </a:p>
          <a:p>
            <a:pPr lvl="1"/>
            <a:r>
              <a:rPr lang="en-GB" sz="2600" dirty="0"/>
              <a:t>a relative small group of excellent researchers (to generate finance &amp; meet the hard criteria in accreditations)</a:t>
            </a:r>
          </a:p>
          <a:p>
            <a:pPr lvl="1"/>
            <a:r>
              <a:rPr lang="en-GB" sz="2600" dirty="0"/>
              <a:t>a broader group of good researchers with balanced pedagogy track (to meet the criteria on key personnel in accreditations &amp; smooth academic promotions to retain them)</a:t>
            </a:r>
          </a:p>
          <a:p>
            <a:pPr lvl="1"/>
            <a:r>
              <a:rPr lang="en-GB" sz="2600" dirty="0"/>
              <a:t>the rest fulfilling minimum requirements (e.g., soft criteria in accreditations, to transfer knowledge to curriculum, etc.)</a:t>
            </a:r>
          </a:p>
          <a:p>
            <a:endParaRPr lang="cs-CZ" sz="2000" dirty="0"/>
          </a:p>
          <a:p>
            <a:pPr lvl="1"/>
            <a:endParaRPr lang="cs-CZ" sz="2000" dirty="0"/>
          </a:p>
          <a:p>
            <a:endParaRPr lang="cs-CZ" sz="2400" dirty="0"/>
          </a:p>
          <a:p>
            <a:endParaRPr lang="cs-CZ" sz="2400" dirty="0"/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42794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960C7149-4D33-4563-BCFB-FE6334453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899878"/>
            <a:ext cx="11263746" cy="1817595"/>
          </a:xfrm>
        </p:spPr>
        <p:txBody>
          <a:bodyPr>
            <a:normAutofit/>
          </a:bodyPr>
          <a:lstStyle/>
          <a:p>
            <a:r>
              <a:rPr lang="cs-CZ" dirty="0"/>
              <a:t>International </a:t>
            </a:r>
            <a:r>
              <a:rPr lang="cs-CZ" dirty="0" err="1"/>
              <a:t>cooperation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4486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pening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FU_EN_16_9.potx" id="{71D18446-B6D7-485B-92FA-4E3FA08D0EB9}" vid="{CBDA1CCD-FA5D-4749-BFBF-E67E09648D4C}"/>
    </a:ext>
  </a:extLst>
</a:theme>
</file>

<file path=ppt/theme/theme2.xml><?xml version="1.0" encoding="utf-8"?>
<a:theme xmlns:a="http://schemas.openxmlformats.org/drawingml/2006/main" name="Final Slide / Sub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FU_EN_16_9.potx" id="{71D18446-B6D7-485B-92FA-4E3FA08D0EB9}" vid="{02E6FF30-7FC8-4724-9EFA-7285E05EC951}"/>
    </a:ext>
  </a:extLst>
</a:theme>
</file>

<file path=ppt/theme/theme3.xml><?xml version="1.0" encoding="utf-8"?>
<a:theme xmlns:a="http://schemas.openxmlformats.org/drawingml/2006/main" name="Normal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FU_EN_16_9.potx" id="{71D18446-B6D7-485B-92FA-4E3FA08D0EB9}" vid="{0CC78749-E243-4DE6-B8C5-5CDF92079B0E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FFU_EN_16_9</Template>
  <TotalTime>2197</TotalTime>
  <Words>546</Words>
  <Application>Microsoft Office PowerPoint</Application>
  <PresentationFormat>Širokoúhlá obrazovka</PresentationFormat>
  <Paragraphs>72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Opening slide</vt:lpstr>
      <vt:lpstr>Final Slide / Subtitle</vt:lpstr>
      <vt:lpstr>Normal slide</vt:lpstr>
      <vt:lpstr>Publishing in good journals &amp; international research cooperation</vt:lpstr>
      <vt:lpstr>Research performance</vt:lpstr>
      <vt:lpstr>Importance of high-quality research</vt:lpstr>
      <vt:lpstr>Finance</vt:lpstr>
      <vt:lpstr>Accreditations</vt:lpstr>
      <vt:lpstr>Academic promotion</vt:lpstr>
      <vt:lpstr>Projects</vt:lpstr>
      <vt:lpstr>Publication strategy</vt:lpstr>
      <vt:lpstr>International cooperation</vt:lpstr>
      <vt:lpstr>Why to cooperate (in research)?</vt:lpstr>
      <vt:lpstr>Thank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IFRS 9: Financial instrument</dc:title>
  <dc:creator>DaPr</dc:creator>
  <cp:lastModifiedBy>David Procházka</cp:lastModifiedBy>
  <cp:revision>83</cp:revision>
  <cp:lastPrinted>2021-12-17T11:39:32Z</cp:lastPrinted>
  <dcterms:created xsi:type="dcterms:W3CDTF">2020-12-10T20:32:03Z</dcterms:created>
  <dcterms:modified xsi:type="dcterms:W3CDTF">2023-03-22T19:19:27Z</dcterms:modified>
</cp:coreProperties>
</file>